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9144000"/>
  <p:notesSz cx="6858000" cy="9144000"/>
  <p:embeddedFontLst>
    <p:embeddedFont>
      <p:font typeface="Ubuntu"/>
      <p:regular r:id="rId33"/>
      <p:bold r:id="rId34"/>
      <p:italic r:id="rId35"/>
      <p:boldItalic r:id="rId36"/>
    </p:embeddedFont>
    <p:embeddedFont>
      <p:font typeface="Roboto"/>
      <p:regular r:id="rId37"/>
      <p:bold r:id="rId38"/>
      <p:italic r:id="rId39"/>
      <p:boldItalic r:id="rId40"/>
    </p:embeddedFont>
    <p:embeddedFont>
      <p:font typeface="Helvetica Neue"/>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45" roundtripDataSignature="AMtx7mi46ZLFSgVGJ4y9DzypzHQwTbgS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20" orient="horz"/>
        <p:guide pos="960" orient="horz"/>
        <p:guide pos="3888" orient="horz"/>
        <p:guide pos="288"/>
        <p:guide pos="5472"/>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HelveticaNeue-bold.fntdata"/><Relationship Id="rId41" Type="http://schemas.openxmlformats.org/officeDocument/2006/relationships/font" Target="fonts/HelveticaNeue-regular.fntdata"/><Relationship Id="rId22" Type="http://schemas.openxmlformats.org/officeDocument/2006/relationships/slide" Target="slides/slide17.xml"/><Relationship Id="rId44" Type="http://schemas.openxmlformats.org/officeDocument/2006/relationships/font" Target="fonts/HelveticaNeue-boldItalic.fntdata"/><Relationship Id="rId21" Type="http://schemas.openxmlformats.org/officeDocument/2006/relationships/slide" Target="slides/slide16.xml"/><Relationship Id="rId43" Type="http://schemas.openxmlformats.org/officeDocument/2006/relationships/font" Target="fonts/HelveticaNeue-italic.fntdata"/><Relationship Id="rId24" Type="http://schemas.openxmlformats.org/officeDocument/2006/relationships/slide" Target="slides/slide19.xml"/><Relationship Id="rId23" Type="http://schemas.openxmlformats.org/officeDocument/2006/relationships/slide" Target="slides/slide18.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Ubuntu-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Ubuntu-italic.fntdata"/><Relationship Id="rId12" Type="http://schemas.openxmlformats.org/officeDocument/2006/relationships/slide" Target="slides/slide7.xml"/><Relationship Id="rId34" Type="http://schemas.openxmlformats.org/officeDocument/2006/relationships/font" Target="fonts/Ubuntu-bold.fntdata"/><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font" Target="fonts/Ubuntu-boldItalic.fntdata"/><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 name="Google Shape;7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76200" lvl="0" marL="0" rtl="0" algn="l">
              <a:spcBef>
                <a:spcPts val="0"/>
              </a:spcBef>
              <a:spcAft>
                <a:spcPts val="0"/>
              </a:spcAft>
              <a:buClr>
                <a:schemeClr val="dk1"/>
              </a:buClr>
              <a:buSzPts val="1200"/>
              <a:buFont typeface="Arial"/>
              <a:buChar char="•"/>
            </a:pPr>
            <a:r>
              <a:t/>
            </a:r>
            <a:endParaRPr/>
          </a:p>
          <a:p>
            <a:pPr indent="0" lvl="0" marL="0" rtl="0" algn="l">
              <a:spcBef>
                <a:spcPts val="0"/>
              </a:spcBef>
              <a:spcAft>
                <a:spcPts val="0"/>
              </a:spcAft>
              <a:buNone/>
            </a:pPr>
            <a:r>
              <a:t/>
            </a:r>
            <a:endParaRPr/>
          </a:p>
        </p:txBody>
      </p:sp>
      <p:sp>
        <p:nvSpPr>
          <p:cNvPr id="77" name="Google Shape;77;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73958388a_1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73958388a_1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1073958388a_1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765530813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765530813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10765530813_0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765530813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765530813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10765530813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765530813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0765530813_0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10765530813_0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765530813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765530813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10765530813_0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73958388a_1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073958388a_1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1073958388a_1_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73958388a_1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073958388a_1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flowchart shows the process a user would experience when registering for a class. There are many menus and stoppage points that create extra steps for the end user. In total there are 16 steps from login to adding a class to the user’s schedule.</a:t>
            </a:r>
            <a:endParaRPr/>
          </a:p>
        </p:txBody>
      </p:sp>
      <p:sp>
        <p:nvSpPr>
          <p:cNvPr id="209" name="Google Shape;209;g1073958388a_1_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76433ca14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76433ca14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Comparing the previous flowchart to the improved flowchart shows areas where the user experience can be streamlined. By eliminating excessive and </a:t>
            </a:r>
            <a:r>
              <a:rPr lang="en-US"/>
              <a:t>repetitive</a:t>
            </a:r>
            <a:r>
              <a:rPr lang="en-US"/>
              <a:t> menus, the process to register for a class can become much shorter. With this design, there are 12 steps for the user to go from login to </a:t>
            </a:r>
            <a:r>
              <a:rPr lang="en-US"/>
              <a:t>registering</a:t>
            </a:r>
            <a:r>
              <a:rPr lang="en-US"/>
              <a:t> for a class.</a:t>
            </a:r>
            <a:endParaRPr/>
          </a:p>
        </p:txBody>
      </p:sp>
      <p:sp>
        <p:nvSpPr>
          <p:cNvPr id="217" name="Google Shape;217;g1076433ca14_0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73958388a_1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73958388a_1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1073958388a_1_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73958388a_1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073958388a_1_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1073958388a_1_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3" name="Google Shape;8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 name="Google Shape;84;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73958388a_1_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73958388a_1_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Combining all of our user research, the team created wire frame versions of how we could update different aspects of work day. here you can see our proposed changes for the homepage. </a:t>
            </a:r>
            <a:endParaRPr/>
          </a:p>
        </p:txBody>
      </p:sp>
      <p:sp>
        <p:nvSpPr>
          <p:cNvPr id="243" name="Google Shape;243;g1073958388a_1_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0765530813_7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0765530813_7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slide shows how we would update the course search page to streamline the schedule creation process.</a:t>
            </a:r>
            <a:endParaRPr/>
          </a:p>
        </p:txBody>
      </p:sp>
      <p:sp>
        <p:nvSpPr>
          <p:cNvPr id="252" name="Google Shape;252;g10765530813_7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765530813_7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0765530813_7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is a potential way Workday could add capabilities to the academic progress tracking page to make it more useful for students.</a:t>
            </a:r>
            <a:endParaRPr/>
          </a:p>
        </p:txBody>
      </p:sp>
      <p:sp>
        <p:nvSpPr>
          <p:cNvPr id="260" name="Google Shape;260;g10765530813_7_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73958388a_1_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73958388a_1_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flow diagram shows various interaction points a user would experience directly from the homepage. This flow diagram is designed to allow for maximum </a:t>
            </a:r>
            <a:r>
              <a:rPr lang="en-US"/>
              <a:t>navigability</a:t>
            </a:r>
            <a:r>
              <a:rPr lang="en-US"/>
              <a:t> with minimal clicks by utilizing dropdown menus directly on the homepage. </a:t>
            </a:r>
            <a:endParaRPr/>
          </a:p>
        </p:txBody>
      </p:sp>
      <p:sp>
        <p:nvSpPr>
          <p:cNvPr id="268" name="Google Shape;268;g1073958388a_1_1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76433ca14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076433ca14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flow diagram shows the various interaction points for a user interacting with the financials page. The most frequent actions are the closest interaction points for the user to allow for maximum convenience</a:t>
            </a:r>
            <a:endParaRPr/>
          </a:p>
        </p:txBody>
      </p:sp>
      <p:sp>
        <p:nvSpPr>
          <p:cNvPr id="276" name="Google Shape;276;g1076433ca14_0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73958388a_1_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073958388a_1_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1073958388a_1_1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73958388a_1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73958388a_1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1073958388a_1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73958388a_1_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1073958388a_1_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4" name="Google Shape;304;g1073958388a_1_1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073958388a_1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073958388a_1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g1073958388a_1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765530813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765530813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g10765530813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765530813_1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765530813_1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g10765530813_1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765530813_1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765530813_1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10765530813_1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73958388a_1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73958388a_1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 truly get a </a:t>
            </a:r>
            <a:r>
              <a:rPr lang="en-US"/>
              <a:t>feel for the user experience of Workday for different students, the team created two persona’s so we could view the website through their eyes. Given where they are in their college journey, each persona has different needs and frustrations related to what they rely on workday for.</a:t>
            </a:r>
            <a:endParaRPr/>
          </a:p>
        </p:txBody>
      </p:sp>
      <p:sp>
        <p:nvSpPr>
          <p:cNvPr id="127" name="Google Shape;127;g1073958388a_1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73958388a_1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73958388a_1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Through our research and own </a:t>
            </a:r>
            <a:r>
              <a:rPr lang="en-US"/>
              <a:t>experiences</a:t>
            </a:r>
            <a:r>
              <a:rPr lang="en-US"/>
              <a:t>, the team found that the process of searching, </a:t>
            </a:r>
            <a:r>
              <a:rPr lang="en-US"/>
              <a:t>scheduling, and registering for courses to be particularly frustrating. We created journey and empathy maps for one of our personas going through this process. This allowed us to pinpoint where to focus on potential improvements. </a:t>
            </a:r>
            <a:endParaRPr/>
          </a:p>
        </p:txBody>
      </p:sp>
      <p:sp>
        <p:nvSpPr>
          <p:cNvPr id="140" name="Google Shape;140;g1073958388a_1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73958388a_1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73958388a_1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Similarly, the team created </a:t>
            </a:r>
            <a:r>
              <a:rPr lang="en-US"/>
              <a:t>journey</a:t>
            </a:r>
            <a:r>
              <a:rPr lang="en-US"/>
              <a:t> and </a:t>
            </a:r>
            <a:r>
              <a:rPr lang="en-US"/>
              <a:t>empathy</a:t>
            </a:r>
            <a:r>
              <a:rPr lang="en-US"/>
              <a:t> maps for persona two when </a:t>
            </a:r>
            <a:r>
              <a:rPr lang="en-US"/>
              <a:t>checking</a:t>
            </a:r>
            <a:r>
              <a:rPr lang="en-US"/>
              <a:t> her academic status. Again, this highlighted where the user experience needed to be improve. </a:t>
            </a:r>
            <a:endParaRPr/>
          </a:p>
        </p:txBody>
      </p:sp>
      <p:sp>
        <p:nvSpPr>
          <p:cNvPr id="148" name="Google Shape;148;g1073958388a_1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6" name="Shape 16"/>
        <p:cNvGrpSpPr/>
        <p:nvPr/>
      </p:nvGrpSpPr>
      <p:grpSpPr>
        <a:xfrm>
          <a:off x="0" y="0"/>
          <a:ext cx="0" cy="0"/>
          <a:chOff x="0" y="0"/>
          <a:chExt cx="0" cy="0"/>
        </a:xfrm>
      </p:grpSpPr>
      <p:pic>
        <p:nvPicPr>
          <p:cNvPr descr="greyWatermark-20.png" id="17" name="Google Shape;17;p18"/>
          <p:cNvPicPr preferRelativeResize="0"/>
          <p:nvPr/>
        </p:nvPicPr>
        <p:blipFill rotWithShape="1">
          <a:blip r:embed="rId2">
            <a:alphaModFix/>
          </a:blip>
          <a:srcRect b="0" l="0" r="0" t="0"/>
          <a:stretch/>
        </p:blipFill>
        <p:spPr>
          <a:xfrm>
            <a:off x="5185590" y="2981885"/>
            <a:ext cx="3958410" cy="3876115"/>
          </a:xfrm>
          <a:prstGeom prst="rect">
            <a:avLst/>
          </a:prstGeom>
          <a:noFill/>
          <a:ln>
            <a:noFill/>
          </a:ln>
        </p:spPr>
      </p:pic>
      <p:sp>
        <p:nvSpPr>
          <p:cNvPr id="18" name="Google Shape;18;p18"/>
          <p:cNvSpPr txBox="1"/>
          <p:nvPr>
            <p:ph type="ctrTitle"/>
          </p:nvPr>
        </p:nvSpPr>
        <p:spPr>
          <a:xfrm>
            <a:off x="457200" y="2286000"/>
            <a:ext cx="6858000" cy="1524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262626"/>
              </a:buClr>
              <a:buSzPts val="4000"/>
              <a:buFont typeface="Verdana"/>
              <a:buNone/>
              <a:defRPr b="1"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8"/>
          <p:cNvSpPr txBox="1"/>
          <p:nvPr>
            <p:ph idx="1" type="subTitle"/>
          </p:nvPr>
        </p:nvSpPr>
        <p:spPr>
          <a:xfrm>
            <a:off x="457200" y="4041648"/>
            <a:ext cx="6858000" cy="990600"/>
          </a:xfrm>
          <a:prstGeom prst="rect">
            <a:avLst/>
          </a:prstGeom>
          <a:noFill/>
          <a:ln>
            <a:noFill/>
          </a:ln>
        </p:spPr>
        <p:txBody>
          <a:bodyPr anchorCtr="0" anchor="t" bIns="45700" lIns="91425" spcFirstLastPara="1" rIns="91425" wrap="square" tIns="45700">
            <a:normAutofit/>
          </a:bodyPr>
          <a:lstStyle>
            <a:lvl1pPr lvl="0" algn="l">
              <a:lnSpc>
                <a:spcPct val="95000"/>
              </a:lnSpc>
              <a:spcBef>
                <a:spcPts val="1200"/>
              </a:spcBef>
              <a:spcAft>
                <a:spcPts val="0"/>
              </a:spcAft>
              <a:buSzPts val="2800"/>
              <a:buNone/>
              <a:defRPr sz="2800">
                <a:solidFill>
                  <a:schemeClr val="dk2"/>
                </a:solidFill>
              </a:defRPr>
            </a:lvl1pPr>
            <a:lvl2pPr lvl="1" algn="ctr">
              <a:lnSpc>
                <a:spcPct val="95000"/>
              </a:lnSpc>
              <a:spcBef>
                <a:spcPts val="600"/>
              </a:spcBef>
              <a:spcAft>
                <a:spcPts val="0"/>
              </a:spcAft>
              <a:buSzPts val="2000"/>
              <a:buNone/>
              <a:defRPr>
                <a:solidFill>
                  <a:srgbClr val="888888"/>
                </a:solidFill>
              </a:defRPr>
            </a:lvl2pPr>
            <a:lvl3pPr lvl="2" algn="ctr">
              <a:lnSpc>
                <a:spcPct val="95000"/>
              </a:lnSpc>
              <a:spcBef>
                <a:spcPts val="600"/>
              </a:spcBef>
              <a:spcAft>
                <a:spcPts val="0"/>
              </a:spcAft>
              <a:buSzPts val="1800"/>
              <a:buNone/>
              <a:defRPr>
                <a:solidFill>
                  <a:srgbClr val="888888"/>
                </a:solidFill>
              </a:defRPr>
            </a:lvl3pPr>
            <a:lvl4pPr lvl="3" algn="ctr">
              <a:lnSpc>
                <a:spcPct val="95000"/>
              </a:lnSpc>
              <a:spcBef>
                <a:spcPts val="600"/>
              </a:spcBef>
              <a:spcAft>
                <a:spcPts val="0"/>
              </a:spcAft>
              <a:buSzPts val="1600"/>
              <a:buNone/>
              <a:defRPr>
                <a:solidFill>
                  <a:srgbClr val="888888"/>
                </a:solidFill>
              </a:defRPr>
            </a:lvl4pPr>
            <a:lvl5pPr lvl="4" algn="ctr">
              <a:lnSpc>
                <a:spcPct val="95000"/>
              </a:lnSpc>
              <a:spcBef>
                <a:spcPts val="600"/>
              </a:spcBef>
              <a:spcAft>
                <a:spcPts val="0"/>
              </a:spcAft>
              <a:buSzPts val="1600"/>
              <a:buNone/>
              <a:defRPr>
                <a:solidFill>
                  <a:srgbClr val="888888"/>
                </a:solidFill>
              </a:defRPr>
            </a:lvl5pPr>
            <a:lvl6pPr lvl="5" algn="ctr">
              <a:spcBef>
                <a:spcPts val="320"/>
              </a:spcBef>
              <a:spcAft>
                <a:spcPts val="0"/>
              </a:spcAft>
              <a:buSzPts val="1600"/>
              <a:buNone/>
              <a:defRPr>
                <a:solidFill>
                  <a:srgbClr val="888888"/>
                </a:solidFill>
              </a:defRPr>
            </a:lvl6pPr>
            <a:lvl7pPr lvl="6" algn="ctr">
              <a:spcBef>
                <a:spcPts val="320"/>
              </a:spcBef>
              <a:spcAft>
                <a:spcPts val="0"/>
              </a:spcAft>
              <a:buSzPts val="1600"/>
              <a:buNone/>
              <a:defRPr>
                <a:solidFill>
                  <a:srgbClr val="888888"/>
                </a:solidFill>
              </a:defRPr>
            </a:lvl7pPr>
            <a:lvl8pPr lvl="7" algn="ctr">
              <a:spcBef>
                <a:spcPts val="320"/>
              </a:spcBef>
              <a:spcAft>
                <a:spcPts val="0"/>
              </a:spcAft>
              <a:buSzPts val="1600"/>
              <a:buNone/>
              <a:defRPr>
                <a:solidFill>
                  <a:srgbClr val="888888"/>
                </a:solidFill>
              </a:defRPr>
            </a:lvl8pPr>
            <a:lvl9pPr lvl="8" algn="ctr">
              <a:spcBef>
                <a:spcPts val="320"/>
              </a:spcBef>
              <a:spcAft>
                <a:spcPts val="0"/>
              </a:spcAft>
              <a:buSzPts val="1600"/>
              <a:buNone/>
              <a:defRPr>
                <a:solidFill>
                  <a:srgbClr val="888888"/>
                </a:solidFill>
              </a:defRPr>
            </a:lvl9pPr>
          </a:lstStyle>
          <a:p/>
        </p:txBody>
      </p:sp>
      <p:pic>
        <p:nvPicPr>
          <p:cNvPr id="20" name="Google Shape;20;p18"/>
          <p:cNvPicPr preferRelativeResize="0"/>
          <p:nvPr/>
        </p:nvPicPr>
        <p:blipFill rotWithShape="1">
          <a:blip r:embed="rId3">
            <a:alphaModFix/>
          </a:blip>
          <a:srcRect b="0" l="0" r="0" t="0"/>
          <a:stretch/>
        </p:blipFill>
        <p:spPr>
          <a:xfrm>
            <a:off x="533400" y="990600"/>
            <a:ext cx="2743200" cy="88931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27"/>
          <p:cNvSpPr txBox="1"/>
          <p:nvPr>
            <p:ph idx="12" type="sldNum"/>
          </p:nvPr>
        </p:nvSpPr>
        <p:spPr>
          <a:xfrm>
            <a:off x="0" y="6391656"/>
            <a:ext cx="45929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6" name="Google Shape;66;p27"/>
          <p:cNvSpPr txBox="1"/>
          <p:nvPr>
            <p:ph idx="11" type="ftr"/>
          </p:nvPr>
        </p:nvSpPr>
        <p:spPr>
          <a:xfrm>
            <a:off x="457200" y="640080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28"/>
          <p:cNvSpPr txBox="1"/>
          <p:nvPr>
            <p:ph type="title"/>
          </p:nvPr>
        </p:nvSpPr>
        <p:spPr>
          <a:xfrm>
            <a:off x="457200" y="76200"/>
            <a:ext cx="8305800" cy="1066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3200"/>
              <a:buFont typeface="Verdana"/>
              <a:buNone/>
              <a:defRPr b="1"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8"/>
          <p:cNvSpPr txBox="1"/>
          <p:nvPr>
            <p:ph idx="1" type="body"/>
          </p:nvPr>
        </p:nvSpPr>
        <p:spPr>
          <a:xfrm>
            <a:off x="3392782" y="1524000"/>
            <a:ext cx="5294018" cy="4648199"/>
          </a:xfrm>
          <a:prstGeom prst="rect">
            <a:avLst/>
          </a:prstGeom>
          <a:noFill/>
          <a:ln>
            <a:noFill/>
          </a:ln>
        </p:spPr>
        <p:txBody>
          <a:bodyPr anchorCtr="0" anchor="t" bIns="45700" lIns="91425" spcFirstLastPara="1" rIns="91425" wrap="square" tIns="45700">
            <a:normAutofit/>
          </a:bodyPr>
          <a:lstStyle>
            <a:lvl1pPr indent="-381000" lvl="0" marL="457200" algn="l">
              <a:lnSpc>
                <a:spcPct val="95000"/>
              </a:lnSpc>
              <a:spcBef>
                <a:spcPts val="1200"/>
              </a:spcBef>
              <a:spcAft>
                <a:spcPts val="0"/>
              </a:spcAft>
              <a:buSzPts val="2400"/>
              <a:buChar char="•"/>
              <a:defRPr sz="2400"/>
            </a:lvl1pPr>
            <a:lvl2pPr indent="-368300" lvl="1" marL="914400" algn="l">
              <a:lnSpc>
                <a:spcPct val="95000"/>
              </a:lnSpc>
              <a:spcBef>
                <a:spcPts val="600"/>
              </a:spcBef>
              <a:spcAft>
                <a:spcPts val="0"/>
              </a:spcAft>
              <a:buSzPts val="2200"/>
              <a:buChar char="─"/>
              <a:defRPr sz="2200"/>
            </a:lvl2pPr>
            <a:lvl3pPr indent="-355600" lvl="2" marL="1371600" algn="l">
              <a:lnSpc>
                <a:spcPct val="95000"/>
              </a:lnSpc>
              <a:spcBef>
                <a:spcPts val="600"/>
              </a:spcBef>
              <a:spcAft>
                <a:spcPts val="0"/>
              </a:spcAft>
              <a:buSzPts val="2000"/>
              <a:buChar char="▪"/>
              <a:defRPr sz="2000"/>
            </a:lvl3pPr>
            <a:lvl4pPr indent="-342900" lvl="3" marL="1828800" algn="l">
              <a:lnSpc>
                <a:spcPct val="95000"/>
              </a:lnSpc>
              <a:spcBef>
                <a:spcPts val="600"/>
              </a:spcBef>
              <a:spcAft>
                <a:spcPts val="0"/>
              </a:spcAft>
              <a:buSzPts val="1800"/>
              <a:buChar char="o"/>
              <a:defRPr sz="1800"/>
            </a:lvl4pPr>
            <a:lvl5pPr indent="-342900" lvl="4" marL="2286000" algn="l">
              <a:lnSpc>
                <a:spcPct val="95000"/>
              </a:lnSpc>
              <a:spcBef>
                <a:spcPts val="600"/>
              </a:spcBef>
              <a:spcAft>
                <a:spcPts val="0"/>
              </a:spcAft>
              <a:buSzPts val="1800"/>
              <a:buChar char="•"/>
              <a:defRPr sz="18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0" name="Google Shape;70;p28"/>
          <p:cNvSpPr txBox="1"/>
          <p:nvPr>
            <p:ph idx="2" type="body"/>
          </p:nvPr>
        </p:nvSpPr>
        <p:spPr>
          <a:xfrm>
            <a:off x="443917" y="1524000"/>
            <a:ext cx="2673657" cy="4648200"/>
          </a:xfrm>
          <a:prstGeom prst="rect">
            <a:avLst/>
          </a:prstGeom>
          <a:noFill/>
          <a:ln>
            <a:noFill/>
          </a:ln>
        </p:spPr>
        <p:txBody>
          <a:bodyPr anchorCtr="0" anchor="t" bIns="45700" lIns="91425" spcFirstLastPara="1" rIns="91425" wrap="square" tIns="45700">
            <a:normAutofit/>
          </a:bodyPr>
          <a:lstStyle>
            <a:lvl1pPr indent="-228600" lvl="0" marL="457200" algn="l">
              <a:lnSpc>
                <a:spcPct val="95000"/>
              </a:lnSpc>
              <a:spcBef>
                <a:spcPts val="1200"/>
              </a:spcBef>
              <a:spcAft>
                <a:spcPts val="0"/>
              </a:spcAft>
              <a:buSzPts val="2000"/>
              <a:buNone/>
              <a:defRPr sz="2000">
                <a:solidFill>
                  <a:schemeClr val="dk2"/>
                </a:solidFill>
              </a:defRPr>
            </a:lvl1pPr>
            <a:lvl2pPr indent="-228600" lvl="1" marL="914400" algn="l">
              <a:lnSpc>
                <a:spcPct val="95000"/>
              </a:lnSpc>
              <a:spcBef>
                <a:spcPts val="600"/>
              </a:spcBef>
              <a:spcAft>
                <a:spcPts val="0"/>
              </a:spcAft>
              <a:buSzPts val="1200"/>
              <a:buNone/>
              <a:defRPr sz="1200"/>
            </a:lvl2pPr>
            <a:lvl3pPr indent="-228600" lvl="2" marL="1371600" algn="l">
              <a:lnSpc>
                <a:spcPct val="95000"/>
              </a:lnSpc>
              <a:spcBef>
                <a:spcPts val="600"/>
              </a:spcBef>
              <a:spcAft>
                <a:spcPts val="0"/>
              </a:spcAft>
              <a:buSzPts val="1000"/>
              <a:buNone/>
              <a:defRPr sz="1000"/>
            </a:lvl3pPr>
            <a:lvl4pPr indent="-228600" lvl="3" marL="1828800" algn="l">
              <a:lnSpc>
                <a:spcPct val="95000"/>
              </a:lnSpc>
              <a:spcBef>
                <a:spcPts val="600"/>
              </a:spcBef>
              <a:spcAft>
                <a:spcPts val="0"/>
              </a:spcAft>
              <a:buSzPts val="900"/>
              <a:buNone/>
              <a:defRPr sz="900"/>
            </a:lvl4pPr>
            <a:lvl5pPr indent="-228600" lvl="4" marL="2286000" algn="l">
              <a:lnSpc>
                <a:spcPct val="95000"/>
              </a:lnSpc>
              <a:spcBef>
                <a:spcPts val="60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1" name="Google Shape;71;p28"/>
          <p:cNvSpPr txBox="1"/>
          <p:nvPr>
            <p:ph idx="12" type="sldNum"/>
          </p:nvPr>
        </p:nvSpPr>
        <p:spPr>
          <a:xfrm>
            <a:off x="1" y="6387664"/>
            <a:ext cx="457200" cy="394136"/>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72" name="Google Shape;72;p28"/>
          <p:cNvCxnSpPr/>
          <p:nvPr/>
        </p:nvCxnSpPr>
        <p:spPr>
          <a:xfrm rot="5400000">
            <a:off x="1359110" y="3581400"/>
            <a:ext cx="3810000" cy="1588"/>
          </a:xfrm>
          <a:prstGeom prst="straightConnector1">
            <a:avLst/>
          </a:prstGeom>
          <a:noFill/>
          <a:ln cap="flat" cmpd="sng" w="15875">
            <a:solidFill>
              <a:srgbClr val="B5B5B5"/>
            </a:solidFill>
            <a:prstDash val="solid"/>
            <a:round/>
            <a:headEnd len="sm" w="sm" type="none"/>
            <a:tailEnd len="sm" w="sm" type="none"/>
          </a:ln>
        </p:spPr>
      </p:cxnSp>
      <p:sp>
        <p:nvSpPr>
          <p:cNvPr id="73" name="Google Shape;73;p28"/>
          <p:cNvSpPr txBox="1"/>
          <p:nvPr>
            <p:ph idx="11" type="ftr"/>
          </p:nvPr>
        </p:nvSpPr>
        <p:spPr>
          <a:xfrm>
            <a:off x="457200" y="640080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2" showMasterSp="0">
  <p:cSld name="Title2">
    <p:bg>
      <p:bgPr>
        <a:solidFill>
          <a:srgbClr val="AB192D"/>
        </a:solidFill>
      </p:bgPr>
    </p:bg>
    <p:spTree>
      <p:nvGrpSpPr>
        <p:cNvPr id="21" name="Shape 21"/>
        <p:cNvGrpSpPr/>
        <p:nvPr/>
      </p:nvGrpSpPr>
      <p:grpSpPr>
        <a:xfrm>
          <a:off x="0" y="0"/>
          <a:ext cx="0" cy="0"/>
          <a:chOff x="0" y="0"/>
          <a:chExt cx="0" cy="0"/>
        </a:xfrm>
      </p:grpSpPr>
      <p:pic>
        <p:nvPicPr>
          <p:cNvPr id="22" name="Google Shape;22;p19"/>
          <p:cNvPicPr preferRelativeResize="0"/>
          <p:nvPr/>
        </p:nvPicPr>
        <p:blipFill rotWithShape="1">
          <a:blip r:embed="rId2">
            <a:alphaModFix/>
          </a:blip>
          <a:srcRect b="0" l="0" r="0" t="0"/>
          <a:stretch/>
        </p:blipFill>
        <p:spPr>
          <a:xfrm>
            <a:off x="530352" y="986500"/>
            <a:ext cx="2743200" cy="886968"/>
          </a:xfrm>
          <a:prstGeom prst="rect">
            <a:avLst/>
          </a:prstGeom>
          <a:noFill/>
          <a:ln>
            <a:noFill/>
          </a:ln>
        </p:spPr>
      </p:pic>
      <p:sp>
        <p:nvSpPr>
          <p:cNvPr id="23" name="Google Shape;23;p19"/>
          <p:cNvSpPr txBox="1"/>
          <p:nvPr>
            <p:ph type="ctrTitle"/>
          </p:nvPr>
        </p:nvSpPr>
        <p:spPr>
          <a:xfrm>
            <a:off x="457200" y="2286000"/>
            <a:ext cx="6858000" cy="1524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4000"/>
              <a:buFont typeface="Verdana"/>
              <a:buNone/>
              <a:defRPr b="1"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9"/>
          <p:cNvSpPr txBox="1"/>
          <p:nvPr>
            <p:ph idx="1" type="subTitle"/>
          </p:nvPr>
        </p:nvSpPr>
        <p:spPr>
          <a:xfrm>
            <a:off x="457200" y="4038600"/>
            <a:ext cx="6858000" cy="990600"/>
          </a:xfrm>
          <a:prstGeom prst="rect">
            <a:avLst/>
          </a:prstGeom>
          <a:noFill/>
          <a:ln>
            <a:noFill/>
          </a:ln>
        </p:spPr>
        <p:txBody>
          <a:bodyPr anchorCtr="0" anchor="t" bIns="45700" lIns="91425" spcFirstLastPara="1" rIns="91425" wrap="square" tIns="45700">
            <a:normAutofit/>
          </a:bodyPr>
          <a:lstStyle>
            <a:lvl1pPr lvl="0" algn="l">
              <a:lnSpc>
                <a:spcPct val="95000"/>
              </a:lnSpc>
              <a:spcBef>
                <a:spcPts val="1200"/>
              </a:spcBef>
              <a:spcAft>
                <a:spcPts val="0"/>
              </a:spcAft>
              <a:buSzPts val="2800"/>
              <a:buNone/>
              <a:defRPr sz="2800">
                <a:solidFill>
                  <a:schemeClr val="lt1"/>
                </a:solidFill>
              </a:defRPr>
            </a:lvl1pPr>
            <a:lvl2pPr lvl="1" algn="ctr">
              <a:lnSpc>
                <a:spcPct val="95000"/>
              </a:lnSpc>
              <a:spcBef>
                <a:spcPts val="600"/>
              </a:spcBef>
              <a:spcAft>
                <a:spcPts val="0"/>
              </a:spcAft>
              <a:buSzPts val="2000"/>
              <a:buNone/>
              <a:defRPr>
                <a:solidFill>
                  <a:srgbClr val="888888"/>
                </a:solidFill>
              </a:defRPr>
            </a:lvl2pPr>
            <a:lvl3pPr lvl="2" algn="ctr">
              <a:lnSpc>
                <a:spcPct val="95000"/>
              </a:lnSpc>
              <a:spcBef>
                <a:spcPts val="600"/>
              </a:spcBef>
              <a:spcAft>
                <a:spcPts val="0"/>
              </a:spcAft>
              <a:buSzPts val="1800"/>
              <a:buNone/>
              <a:defRPr>
                <a:solidFill>
                  <a:srgbClr val="888888"/>
                </a:solidFill>
              </a:defRPr>
            </a:lvl3pPr>
            <a:lvl4pPr lvl="3" algn="ctr">
              <a:lnSpc>
                <a:spcPct val="95000"/>
              </a:lnSpc>
              <a:spcBef>
                <a:spcPts val="600"/>
              </a:spcBef>
              <a:spcAft>
                <a:spcPts val="0"/>
              </a:spcAft>
              <a:buSzPts val="1600"/>
              <a:buNone/>
              <a:defRPr>
                <a:solidFill>
                  <a:srgbClr val="888888"/>
                </a:solidFill>
              </a:defRPr>
            </a:lvl4pPr>
            <a:lvl5pPr lvl="4" algn="ctr">
              <a:lnSpc>
                <a:spcPct val="95000"/>
              </a:lnSpc>
              <a:spcBef>
                <a:spcPts val="600"/>
              </a:spcBef>
              <a:spcAft>
                <a:spcPts val="0"/>
              </a:spcAft>
              <a:buSzPts val="1600"/>
              <a:buNone/>
              <a:defRPr>
                <a:solidFill>
                  <a:srgbClr val="888888"/>
                </a:solidFill>
              </a:defRPr>
            </a:lvl5pPr>
            <a:lvl6pPr lvl="5" algn="ctr">
              <a:spcBef>
                <a:spcPts val="320"/>
              </a:spcBef>
              <a:spcAft>
                <a:spcPts val="0"/>
              </a:spcAft>
              <a:buSzPts val="1600"/>
              <a:buNone/>
              <a:defRPr>
                <a:solidFill>
                  <a:srgbClr val="888888"/>
                </a:solidFill>
              </a:defRPr>
            </a:lvl6pPr>
            <a:lvl7pPr lvl="6" algn="ctr">
              <a:spcBef>
                <a:spcPts val="320"/>
              </a:spcBef>
              <a:spcAft>
                <a:spcPts val="0"/>
              </a:spcAft>
              <a:buSzPts val="1600"/>
              <a:buNone/>
              <a:defRPr>
                <a:solidFill>
                  <a:srgbClr val="888888"/>
                </a:solidFill>
              </a:defRPr>
            </a:lvl7pPr>
            <a:lvl8pPr lvl="7" algn="ctr">
              <a:spcBef>
                <a:spcPts val="320"/>
              </a:spcBef>
              <a:spcAft>
                <a:spcPts val="0"/>
              </a:spcAft>
              <a:buSzPts val="1600"/>
              <a:buNone/>
              <a:defRPr>
                <a:solidFill>
                  <a:srgbClr val="888888"/>
                </a:solidFill>
              </a:defRPr>
            </a:lvl8pPr>
            <a:lvl9pPr lvl="8" algn="ctr">
              <a:spcBef>
                <a:spcPts val="320"/>
              </a:spcBef>
              <a:spcAft>
                <a:spcPts val="0"/>
              </a:spcAft>
              <a:buSzPts val="1600"/>
              <a:buNone/>
              <a:defRPr>
                <a:solidFill>
                  <a:srgbClr val="888888"/>
                </a:solidFill>
              </a:defRPr>
            </a:lvl9pPr>
          </a:lstStyle>
          <a:p/>
        </p:txBody>
      </p:sp>
      <p:pic>
        <p:nvPicPr>
          <p:cNvPr id="25" name="Google Shape;25;p19"/>
          <p:cNvPicPr preferRelativeResize="0"/>
          <p:nvPr/>
        </p:nvPicPr>
        <p:blipFill rotWithShape="1">
          <a:blip r:embed="rId3">
            <a:alphaModFix/>
          </a:blip>
          <a:srcRect b="0" l="0" r="0" t="0"/>
          <a:stretch/>
        </p:blipFill>
        <p:spPr>
          <a:xfrm>
            <a:off x="5184648" y="2980944"/>
            <a:ext cx="3959371" cy="387705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Red" showMasterSp="0">
  <p:cSld name="BlankRed">
    <p:bg>
      <p:bgPr>
        <a:solidFill>
          <a:schemeClr val="lt2"/>
        </a:solidFill>
      </p:bgPr>
    </p:bg>
    <p:spTree>
      <p:nvGrpSpPr>
        <p:cNvPr id="26" name="Shape 26"/>
        <p:cNvGrpSpPr/>
        <p:nvPr/>
      </p:nvGrpSpPr>
      <p:grpSpPr>
        <a:xfrm>
          <a:off x="0" y="0"/>
          <a:ext cx="0" cy="0"/>
          <a:chOff x="0" y="0"/>
          <a:chExt cx="0" cy="0"/>
        </a:xfrm>
      </p:grpSpPr>
      <p:pic>
        <p:nvPicPr>
          <p:cNvPr id="27" name="Google Shape;27;p20"/>
          <p:cNvPicPr preferRelativeResize="0"/>
          <p:nvPr/>
        </p:nvPicPr>
        <p:blipFill rotWithShape="1">
          <a:blip r:embed="rId2">
            <a:alphaModFix/>
          </a:blip>
          <a:srcRect b="0" l="0" r="0" t="0"/>
          <a:stretch/>
        </p:blipFill>
        <p:spPr>
          <a:xfrm>
            <a:off x="2562225" y="1433513"/>
            <a:ext cx="4019550" cy="39909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8" name="Shape 28"/>
        <p:cNvGrpSpPr/>
        <p:nvPr/>
      </p:nvGrpSpPr>
      <p:grpSpPr>
        <a:xfrm>
          <a:off x="0" y="0"/>
          <a:ext cx="0" cy="0"/>
          <a:chOff x="0" y="0"/>
          <a:chExt cx="0" cy="0"/>
        </a:xfrm>
      </p:grpSpPr>
      <p:pic>
        <p:nvPicPr>
          <p:cNvPr descr="greyWatermark-20.png" id="29" name="Google Shape;29;p21"/>
          <p:cNvPicPr preferRelativeResize="0"/>
          <p:nvPr/>
        </p:nvPicPr>
        <p:blipFill rotWithShape="1">
          <a:blip r:embed="rId2">
            <a:alphaModFix/>
          </a:blip>
          <a:srcRect b="0" l="0" r="0" t="0"/>
          <a:stretch/>
        </p:blipFill>
        <p:spPr>
          <a:xfrm>
            <a:off x="5185590" y="2981885"/>
            <a:ext cx="3958410" cy="3876115"/>
          </a:xfrm>
          <a:prstGeom prst="rect">
            <a:avLst/>
          </a:prstGeom>
          <a:noFill/>
          <a:ln>
            <a:noFill/>
          </a:ln>
        </p:spPr>
      </p:pic>
      <p:sp>
        <p:nvSpPr>
          <p:cNvPr id="30" name="Google Shape;30;p21"/>
          <p:cNvSpPr/>
          <p:nvPr/>
        </p:nvSpPr>
        <p:spPr>
          <a:xfrm>
            <a:off x="0" y="0"/>
            <a:ext cx="9144000" cy="1143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31" name="Google Shape;31;p21"/>
          <p:cNvSpPr txBox="1"/>
          <p:nvPr>
            <p:ph type="title"/>
          </p:nvPr>
        </p:nvSpPr>
        <p:spPr>
          <a:xfrm>
            <a:off x="762000" y="1447800"/>
            <a:ext cx="6858000" cy="16764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262626"/>
              </a:buClr>
              <a:buSzPts val="4000"/>
              <a:buFont typeface="Verdana"/>
              <a:buNone/>
              <a:defRPr b="1" sz="4000">
                <a:solidFill>
                  <a:srgbClr val="262626"/>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1"/>
          <p:cNvSpPr txBox="1"/>
          <p:nvPr>
            <p:ph idx="1" type="body"/>
          </p:nvPr>
        </p:nvSpPr>
        <p:spPr>
          <a:xfrm>
            <a:off x="762000" y="3124200"/>
            <a:ext cx="6858000" cy="914400"/>
          </a:xfrm>
          <a:prstGeom prst="rect">
            <a:avLst/>
          </a:prstGeom>
          <a:noFill/>
          <a:ln>
            <a:noFill/>
          </a:ln>
        </p:spPr>
        <p:txBody>
          <a:bodyPr anchorCtr="0" anchor="t" bIns="45700" lIns="91425" spcFirstLastPara="1" rIns="91425" wrap="square" tIns="45700">
            <a:normAutofit/>
          </a:bodyPr>
          <a:lstStyle>
            <a:lvl1pPr indent="-228600" lvl="0" marL="457200" algn="l">
              <a:lnSpc>
                <a:spcPct val="95000"/>
              </a:lnSpc>
              <a:spcBef>
                <a:spcPts val="1200"/>
              </a:spcBef>
              <a:spcAft>
                <a:spcPts val="0"/>
              </a:spcAft>
              <a:buSzPts val="2800"/>
              <a:buNone/>
              <a:defRPr sz="2800">
                <a:solidFill>
                  <a:schemeClr val="dk2"/>
                </a:solidFill>
              </a:defRPr>
            </a:lvl1pPr>
            <a:lvl2pPr indent="-228600" lvl="1" marL="914400" algn="l">
              <a:lnSpc>
                <a:spcPct val="95000"/>
              </a:lnSpc>
              <a:spcBef>
                <a:spcPts val="600"/>
              </a:spcBef>
              <a:spcAft>
                <a:spcPts val="0"/>
              </a:spcAft>
              <a:buSzPts val="1800"/>
              <a:buNone/>
              <a:defRPr sz="1800">
                <a:solidFill>
                  <a:srgbClr val="888888"/>
                </a:solidFill>
              </a:defRPr>
            </a:lvl2pPr>
            <a:lvl3pPr indent="-228600" lvl="2" marL="1371600" algn="l">
              <a:lnSpc>
                <a:spcPct val="95000"/>
              </a:lnSpc>
              <a:spcBef>
                <a:spcPts val="600"/>
              </a:spcBef>
              <a:spcAft>
                <a:spcPts val="0"/>
              </a:spcAft>
              <a:buSzPts val="1600"/>
              <a:buNone/>
              <a:defRPr sz="1600">
                <a:solidFill>
                  <a:srgbClr val="888888"/>
                </a:solidFill>
              </a:defRPr>
            </a:lvl3pPr>
            <a:lvl4pPr indent="-228600" lvl="3" marL="1828800" algn="l">
              <a:lnSpc>
                <a:spcPct val="95000"/>
              </a:lnSpc>
              <a:spcBef>
                <a:spcPts val="600"/>
              </a:spcBef>
              <a:spcAft>
                <a:spcPts val="0"/>
              </a:spcAft>
              <a:buSzPts val="1400"/>
              <a:buNone/>
              <a:defRPr sz="1400">
                <a:solidFill>
                  <a:srgbClr val="888888"/>
                </a:solidFill>
              </a:defRPr>
            </a:lvl4pPr>
            <a:lvl5pPr indent="-228600" lvl="4" marL="2286000" algn="l">
              <a:lnSpc>
                <a:spcPct val="95000"/>
              </a:lnSpc>
              <a:spcBef>
                <a:spcPts val="600"/>
              </a:spcBef>
              <a:spcAft>
                <a:spcPts val="0"/>
              </a:spcAft>
              <a:buSzPts val="1400"/>
              <a:buNone/>
              <a:defRPr sz="1400">
                <a:solidFill>
                  <a:srgbClr val="888888"/>
                </a:solidFill>
              </a:defRPr>
            </a:lvl5pPr>
            <a:lvl6pPr indent="-228600" lvl="5" marL="2743200" algn="l">
              <a:spcBef>
                <a:spcPts val="280"/>
              </a:spcBef>
              <a:spcAft>
                <a:spcPts val="0"/>
              </a:spcAft>
              <a:buSzPts val="1400"/>
              <a:buNone/>
              <a:defRPr sz="1400">
                <a:solidFill>
                  <a:srgbClr val="888888"/>
                </a:solidFill>
              </a:defRPr>
            </a:lvl6pPr>
            <a:lvl7pPr indent="-228600" lvl="6" marL="3200400" algn="l">
              <a:spcBef>
                <a:spcPts val="280"/>
              </a:spcBef>
              <a:spcAft>
                <a:spcPts val="0"/>
              </a:spcAft>
              <a:buSzPts val="1400"/>
              <a:buNone/>
              <a:defRPr sz="1400">
                <a:solidFill>
                  <a:srgbClr val="888888"/>
                </a:solidFill>
              </a:defRPr>
            </a:lvl7pPr>
            <a:lvl8pPr indent="-228600" lvl="7" marL="3657600" algn="l">
              <a:spcBef>
                <a:spcPts val="280"/>
              </a:spcBef>
              <a:spcAft>
                <a:spcPts val="0"/>
              </a:spcAft>
              <a:buSzPts val="1400"/>
              <a:buNone/>
              <a:defRPr sz="1400">
                <a:solidFill>
                  <a:srgbClr val="888888"/>
                </a:solidFill>
              </a:defRPr>
            </a:lvl8pPr>
            <a:lvl9pPr indent="-228600" lvl="8" marL="4114800" algn="l">
              <a:spcBef>
                <a:spcPts val="280"/>
              </a:spcBef>
              <a:spcAft>
                <a:spcPts val="0"/>
              </a:spcAft>
              <a:buSzPts val="1400"/>
              <a:buNone/>
              <a:defRPr sz="1400">
                <a:solidFill>
                  <a:srgbClr val="888888"/>
                </a:solidFill>
              </a:defRPr>
            </a:lvl9pPr>
          </a:lstStyle>
          <a:p/>
        </p:txBody>
      </p:sp>
      <p:sp>
        <p:nvSpPr>
          <p:cNvPr id="33" name="Google Shape;33;p21"/>
          <p:cNvSpPr txBox="1"/>
          <p:nvPr>
            <p:ph idx="12" type="sldNum"/>
          </p:nvPr>
        </p:nvSpPr>
        <p:spPr>
          <a:xfrm>
            <a:off x="1" y="6387664"/>
            <a:ext cx="457200" cy="394136"/>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4" name="Google Shape;34;p21"/>
          <p:cNvSpPr txBox="1"/>
          <p:nvPr>
            <p:ph idx="11" type="ftr"/>
          </p:nvPr>
        </p:nvSpPr>
        <p:spPr>
          <a:xfrm>
            <a:off x="457200" y="640080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sz="16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35" name="Shape 35"/>
        <p:cNvGrpSpPr/>
        <p:nvPr/>
      </p:nvGrpSpPr>
      <p:grpSpPr>
        <a:xfrm>
          <a:off x="0" y="0"/>
          <a:ext cx="0" cy="0"/>
          <a:chOff x="0" y="0"/>
          <a:chExt cx="0" cy="0"/>
        </a:xfrm>
      </p:grpSpPr>
      <p:sp>
        <p:nvSpPr>
          <p:cNvPr id="36" name="Google Shape;36;p22"/>
          <p:cNvSpPr txBox="1"/>
          <p:nvPr>
            <p:ph type="title"/>
          </p:nvPr>
        </p:nvSpPr>
        <p:spPr>
          <a:xfrm>
            <a:off x="457200" y="342900"/>
            <a:ext cx="8229600" cy="800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2"/>
          <p:cNvSpPr txBox="1"/>
          <p:nvPr>
            <p:ph idx="1" type="body"/>
          </p:nvPr>
        </p:nvSpPr>
        <p:spPr>
          <a:xfrm>
            <a:off x="457200" y="1524000"/>
            <a:ext cx="8229600" cy="4648200"/>
          </a:xfrm>
          <a:prstGeom prst="rect">
            <a:avLst/>
          </a:prstGeom>
          <a:noFill/>
          <a:ln>
            <a:noFill/>
          </a:ln>
        </p:spPr>
        <p:txBody>
          <a:bodyPr anchorCtr="0" anchor="t" bIns="45700" lIns="91425" spcFirstLastPara="1" rIns="91425" wrap="square" tIns="45700">
            <a:normAutofit/>
          </a:bodyPr>
          <a:lstStyle>
            <a:lvl1pPr indent="-342900" lvl="0" marL="457200" algn="l">
              <a:lnSpc>
                <a:spcPct val="95000"/>
              </a:lnSpc>
              <a:spcBef>
                <a:spcPts val="1200"/>
              </a:spcBef>
              <a:spcAft>
                <a:spcPts val="0"/>
              </a:spcAft>
              <a:buSzPts val="1800"/>
              <a:buChar char="•"/>
              <a:defRPr/>
            </a:lvl1pPr>
            <a:lvl2pPr indent="-342900" lvl="1" marL="914400" algn="l">
              <a:lnSpc>
                <a:spcPct val="95000"/>
              </a:lnSpc>
              <a:spcBef>
                <a:spcPts val="600"/>
              </a:spcBef>
              <a:spcAft>
                <a:spcPts val="0"/>
              </a:spcAft>
              <a:buSzPts val="1800"/>
              <a:buChar char="─"/>
              <a:defRPr/>
            </a:lvl2pPr>
            <a:lvl3pPr indent="-342900" lvl="2" marL="1371600" algn="l">
              <a:lnSpc>
                <a:spcPct val="95000"/>
              </a:lnSpc>
              <a:spcBef>
                <a:spcPts val="600"/>
              </a:spcBef>
              <a:spcAft>
                <a:spcPts val="0"/>
              </a:spcAft>
              <a:buSzPts val="1800"/>
              <a:buChar char="▪"/>
              <a:defRPr/>
            </a:lvl3pPr>
            <a:lvl4pPr indent="-342900" lvl="3" marL="1828800" algn="l">
              <a:lnSpc>
                <a:spcPct val="95000"/>
              </a:lnSpc>
              <a:spcBef>
                <a:spcPts val="600"/>
              </a:spcBef>
              <a:spcAft>
                <a:spcPts val="0"/>
              </a:spcAft>
              <a:buSzPts val="1800"/>
              <a:buChar char="o"/>
              <a:defRPr/>
            </a:lvl4pPr>
            <a:lvl5pPr indent="-342900" lvl="4" marL="2286000" algn="l">
              <a:lnSpc>
                <a:spcPct val="95000"/>
              </a:lnSpc>
              <a:spcBef>
                <a:spcPts val="60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8" name="Google Shape;38;p22"/>
          <p:cNvSpPr txBox="1"/>
          <p:nvPr>
            <p:ph idx="11" type="ftr"/>
          </p:nvPr>
        </p:nvSpPr>
        <p:spPr>
          <a:xfrm>
            <a:off x="457200" y="640080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2"/>
          <p:cNvSpPr txBox="1"/>
          <p:nvPr>
            <p:ph idx="12" type="sldNum"/>
          </p:nvPr>
        </p:nvSpPr>
        <p:spPr>
          <a:xfrm>
            <a:off x="1" y="6387664"/>
            <a:ext cx="457200" cy="394136"/>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23"/>
          <p:cNvSpPr txBox="1"/>
          <p:nvPr>
            <p:ph type="title"/>
          </p:nvPr>
        </p:nvSpPr>
        <p:spPr>
          <a:xfrm>
            <a:off x="457200" y="342900"/>
            <a:ext cx="8229600" cy="800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3"/>
          <p:cNvSpPr txBox="1"/>
          <p:nvPr>
            <p:ph idx="1" type="body"/>
          </p:nvPr>
        </p:nvSpPr>
        <p:spPr>
          <a:xfrm>
            <a:off x="762000" y="1676400"/>
            <a:ext cx="3657600" cy="4495800"/>
          </a:xfrm>
          <a:prstGeom prst="rect">
            <a:avLst/>
          </a:prstGeom>
          <a:noFill/>
          <a:ln>
            <a:noFill/>
          </a:ln>
        </p:spPr>
        <p:txBody>
          <a:bodyPr anchorCtr="0" anchor="t" bIns="45700" lIns="91425" spcFirstLastPara="1" rIns="91425" wrap="square" tIns="45700">
            <a:normAutofit/>
          </a:bodyPr>
          <a:lstStyle>
            <a:lvl1pPr indent="-381000" lvl="0" marL="457200" algn="l">
              <a:lnSpc>
                <a:spcPct val="95000"/>
              </a:lnSpc>
              <a:spcBef>
                <a:spcPts val="1200"/>
              </a:spcBef>
              <a:spcAft>
                <a:spcPts val="0"/>
              </a:spcAft>
              <a:buSzPts val="2400"/>
              <a:buChar char="•"/>
              <a:defRPr sz="2400"/>
            </a:lvl1pPr>
            <a:lvl2pPr indent="-355600" lvl="1" marL="914400" algn="l">
              <a:lnSpc>
                <a:spcPct val="95000"/>
              </a:lnSpc>
              <a:spcBef>
                <a:spcPts val="600"/>
              </a:spcBef>
              <a:spcAft>
                <a:spcPts val="0"/>
              </a:spcAft>
              <a:buSzPts val="2000"/>
              <a:buChar char="─"/>
              <a:defRPr sz="2000"/>
            </a:lvl2pPr>
            <a:lvl3pPr indent="-342900" lvl="2" marL="1371600" algn="l">
              <a:lnSpc>
                <a:spcPct val="95000"/>
              </a:lnSpc>
              <a:spcBef>
                <a:spcPts val="600"/>
              </a:spcBef>
              <a:spcAft>
                <a:spcPts val="0"/>
              </a:spcAft>
              <a:buSzPts val="1800"/>
              <a:buChar char="▪"/>
              <a:defRPr sz="1800"/>
            </a:lvl3pPr>
            <a:lvl4pPr indent="-330200" lvl="3" marL="1828800" algn="l">
              <a:lnSpc>
                <a:spcPct val="95000"/>
              </a:lnSpc>
              <a:spcBef>
                <a:spcPts val="600"/>
              </a:spcBef>
              <a:spcAft>
                <a:spcPts val="0"/>
              </a:spcAft>
              <a:buSzPts val="1600"/>
              <a:buChar char="o"/>
              <a:defRPr sz="1600"/>
            </a:lvl4pPr>
            <a:lvl5pPr indent="-330200" lvl="4" marL="2286000" algn="l">
              <a:lnSpc>
                <a:spcPct val="95000"/>
              </a:lnSpc>
              <a:spcBef>
                <a:spcPts val="600"/>
              </a:spcBef>
              <a:spcAft>
                <a:spcPts val="0"/>
              </a:spcAft>
              <a:buSzPts val="1600"/>
              <a:buChar char="•"/>
              <a:defRPr sz="16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43" name="Google Shape;43;p23"/>
          <p:cNvSpPr txBox="1"/>
          <p:nvPr>
            <p:ph idx="2" type="body"/>
          </p:nvPr>
        </p:nvSpPr>
        <p:spPr>
          <a:xfrm>
            <a:off x="4648200" y="1676400"/>
            <a:ext cx="3657600" cy="4495800"/>
          </a:xfrm>
          <a:prstGeom prst="rect">
            <a:avLst/>
          </a:prstGeom>
          <a:noFill/>
          <a:ln>
            <a:noFill/>
          </a:ln>
        </p:spPr>
        <p:txBody>
          <a:bodyPr anchorCtr="0" anchor="t" bIns="45700" lIns="91425" spcFirstLastPara="1" rIns="91425" wrap="square" tIns="45700">
            <a:normAutofit/>
          </a:bodyPr>
          <a:lstStyle>
            <a:lvl1pPr indent="-381000" lvl="0" marL="457200" algn="l">
              <a:lnSpc>
                <a:spcPct val="95000"/>
              </a:lnSpc>
              <a:spcBef>
                <a:spcPts val="1200"/>
              </a:spcBef>
              <a:spcAft>
                <a:spcPts val="0"/>
              </a:spcAft>
              <a:buSzPts val="2400"/>
              <a:buChar char="•"/>
              <a:defRPr sz="2400"/>
            </a:lvl1pPr>
            <a:lvl2pPr indent="-355600" lvl="1" marL="914400" algn="l">
              <a:lnSpc>
                <a:spcPct val="95000"/>
              </a:lnSpc>
              <a:spcBef>
                <a:spcPts val="600"/>
              </a:spcBef>
              <a:spcAft>
                <a:spcPts val="0"/>
              </a:spcAft>
              <a:buSzPts val="2000"/>
              <a:buChar char="─"/>
              <a:defRPr sz="2000"/>
            </a:lvl2pPr>
            <a:lvl3pPr indent="-342900" lvl="2" marL="1371600" algn="l">
              <a:lnSpc>
                <a:spcPct val="95000"/>
              </a:lnSpc>
              <a:spcBef>
                <a:spcPts val="600"/>
              </a:spcBef>
              <a:spcAft>
                <a:spcPts val="0"/>
              </a:spcAft>
              <a:buSzPts val="1800"/>
              <a:buChar char="▪"/>
              <a:defRPr sz="1800"/>
            </a:lvl3pPr>
            <a:lvl4pPr indent="-330200" lvl="3" marL="1828800" algn="l">
              <a:lnSpc>
                <a:spcPct val="95000"/>
              </a:lnSpc>
              <a:spcBef>
                <a:spcPts val="600"/>
              </a:spcBef>
              <a:spcAft>
                <a:spcPts val="0"/>
              </a:spcAft>
              <a:buSzPts val="1600"/>
              <a:buChar char="o"/>
              <a:defRPr sz="1600"/>
            </a:lvl4pPr>
            <a:lvl5pPr indent="-330200" lvl="4" marL="2286000" algn="l">
              <a:lnSpc>
                <a:spcPct val="95000"/>
              </a:lnSpc>
              <a:spcBef>
                <a:spcPts val="600"/>
              </a:spcBef>
              <a:spcAft>
                <a:spcPts val="0"/>
              </a:spcAft>
              <a:buSzPts val="1600"/>
              <a:buChar char="•"/>
              <a:defRPr sz="16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44" name="Google Shape;44;p23"/>
          <p:cNvSpPr txBox="1"/>
          <p:nvPr>
            <p:ph idx="12" type="sldNum"/>
          </p:nvPr>
        </p:nvSpPr>
        <p:spPr>
          <a:xfrm>
            <a:off x="1" y="6387664"/>
            <a:ext cx="457200" cy="394136"/>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45" name="Google Shape;45;p23"/>
          <p:cNvSpPr txBox="1"/>
          <p:nvPr>
            <p:ph idx="11" type="ftr"/>
          </p:nvPr>
        </p:nvSpPr>
        <p:spPr>
          <a:xfrm>
            <a:off x="457200" y="640080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24"/>
          <p:cNvSpPr txBox="1"/>
          <p:nvPr>
            <p:ph type="title"/>
          </p:nvPr>
        </p:nvSpPr>
        <p:spPr>
          <a:xfrm>
            <a:off x="457200" y="342900"/>
            <a:ext cx="8229600" cy="800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4"/>
          <p:cNvSpPr txBox="1"/>
          <p:nvPr>
            <p:ph idx="12" type="sldNum"/>
          </p:nvPr>
        </p:nvSpPr>
        <p:spPr>
          <a:xfrm>
            <a:off x="1" y="6387664"/>
            <a:ext cx="457200" cy="394136"/>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49" name="Google Shape;49;p24"/>
          <p:cNvSpPr txBox="1"/>
          <p:nvPr>
            <p:ph idx="11" type="ftr"/>
          </p:nvPr>
        </p:nvSpPr>
        <p:spPr>
          <a:xfrm>
            <a:off x="457200" y="640080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Caption">
  <p:cSld name="PhotoCaption">
    <p:spTree>
      <p:nvGrpSpPr>
        <p:cNvPr id="50" name="Shape 50"/>
        <p:cNvGrpSpPr/>
        <p:nvPr/>
      </p:nvGrpSpPr>
      <p:grpSpPr>
        <a:xfrm>
          <a:off x="0" y="0"/>
          <a:ext cx="0" cy="0"/>
          <a:chOff x="0" y="0"/>
          <a:chExt cx="0" cy="0"/>
        </a:xfrm>
      </p:grpSpPr>
      <p:sp>
        <p:nvSpPr>
          <p:cNvPr id="51" name="Google Shape;51;p25"/>
          <p:cNvSpPr txBox="1"/>
          <p:nvPr>
            <p:ph type="title"/>
          </p:nvPr>
        </p:nvSpPr>
        <p:spPr>
          <a:xfrm>
            <a:off x="457200" y="342900"/>
            <a:ext cx="8229600" cy="800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5"/>
          <p:cNvSpPr txBox="1"/>
          <p:nvPr>
            <p:ph idx="12" type="sldNum"/>
          </p:nvPr>
        </p:nvSpPr>
        <p:spPr>
          <a:xfrm>
            <a:off x="1" y="6387664"/>
            <a:ext cx="457200" cy="394136"/>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53" name="Google Shape;53;p25"/>
          <p:cNvSpPr txBox="1"/>
          <p:nvPr>
            <p:ph idx="11" type="ftr"/>
          </p:nvPr>
        </p:nvSpPr>
        <p:spPr>
          <a:xfrm>
            <a:off x="457200" y="640080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5"/>
          <p:cNvSpPr/>
          <p:nvPr>
            <p:ph idx="2" type="pic"/>
          </p:nvPr>
        </p:nvSpPr>
        <p:spPr>
          <a:xfrm>
            <a:off x="457200" y="1524000"/>
            <a:ext cx="5867400" cy="4648200"/>
          </a:xfrm>
          <a:prstGeom prst="rect">
            <a:avLst/>
          </a:prstGeom>
          <a:noFill/>
          <a:ln>
            <a:noFill/>
          </a:ln>
        </p:spPr>
      </p:sp>
      <p:sp>
        <p:nvSpPr>
          <p:cNvPr id="55" name="Google Shape;55;p25"/>
          <p:cNvSpPr txBox="1"/>
          <p:nvPr>
            <p:ph idx="1" type="body"/>
          </p:nvPr>
        </p:nvSpPr>
        <p:spPr>
          <a:xfrm>
            <a:off x="6553200" y="1524000"/>
            <a:ext cx="2133600" cy="4648200"/>
          </a:xfrm>
          <a:prstGeom prst="rect">
            <a:avLst/>
          </a:prstGeom>
          <a:noFill/>
          <a:ln>
            <a:noFill/>
          </a:ln>
        </p:spPr>
        <p:txBody>
          <a:bodyPr anchorCtr="0" anchor="t" bIns="45700" lIns="91425" spcFirstLastPara="1" rIns="91425" wrap="square" tIns="45700">
            <a:normAutofit/>
          </a:bodyPr>
          <a:lstStyle>
            <a:lvl1pPr indent="-228600" lvl="0" marL="457200" algn="l">
              <a:lnSpc>
                <a:spcPct val="95000"/>
              </a:lnSpc>
              <a:spcBef>
                <a:spcPts val="1200"/>
              </a:spcBef>
              <a:spcAft>
                <a:spcPts val="0"/>
              </a:spcAft>
              <a:buSzPts val="2000"/>
              <a:buFont typeface="Verdana"/>
              <a:buNone/>
              <a:defRPr sz="2000"/>
            </a:lvl1pPr>
            <a:lvl2pPr indent="-342900" lvl="1" marL="914400" algn="l">
              <a:lnSpc>
                <a:spcPct val="95000"/>
              </a:lnSpc>
              <a:spcBef>
                <a:spcPts val="600"/>
              </a:spcBef>
              <a:spcAft>
                <a:spcPts val="0"/>
              </a:spcAft>
              <a:buSzPts val="1800"/>
              <a:buChar char="─"/>
              <a:defRPr sz="1800"/>
            </a:lvl2pPr>
            <a:lvl3pPr indent="-330200" lvl="2" marL="1371600" algn="l">
              <a:lnSpc>
                <a:spcPct val="95000"/>
              </a:lnSpc>
              <a:spcBef>
                <a:spcPts val="600"/>
              </a:spcBef>
              <a:spcAft>
                <a:spcPts val="0"/>
              </a:spcAft>
              <a:buSzPts val="1600"/>
              <a:buChar char="▪"/>
              <a:defRPr sz="1600"/>
            </a:lvl3pPr>
            <a:lvl4pPr indent="-317500" lvl="3" marL="1828800" algn="l">
              <a:lnSpc>
                <a:spcPct val="95000"/>
              </a:lnSpc>
              <a:spcBef>
                <a:spcPts val="600"/>
              </a:spcBef>
              <a:spcAft>
                <a:spcPts val="0"/>
              </a:spcAft>
              <a:buSzPts val="1400"/>
              <a:buChar char="o"/>
              <a:defRPr sz="1400"/>
            </a:lvl4pPr>
            <a:lvl5pPr indent="-317500" lvl="4" marL="2286000" algn="l">
              <a:lnSpc>
                <a:spcPct val="95000"/>
              </a:lnSpc>
              <a:spcBef>
                <a:spcPts val="600"/>
              </a:spcBef>
              <a:spcAft>
                <a:spcPts val="0"/>
              </a:spcAft>
              <a:buSzPts val="1400"/>
              <a:buChar char="•"/>
              <a:defRPr sz="14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26"/>
          <p:cNvSpPr txBox="1"/>
          <p:nvPr>
            <p:ph type="title"/>
          </p:nvPr>
        </p:nvSpPr>
        <p:spPr>
          <a:xfrm>
            <a:off x="457200" y="342900"/>
            <a:ext cx="8229600" cy="800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262626"/>
              </a:buClr>
              <a:buSzPts val="3200"/>
              <a:buFont typeface="Verdan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6"/>
          <p:cNvSpPr txBox="1"/>
          <p:nvPr>
            <p:ph idx="1" type="body"/>
          </p:nvPr>
        </p:nvSpPr>
        <p:spPr>
          <a:xfrm>
            <a:off x="762000" y="1496736"/>
            <a:ext cx="3657600" cy="639762"/>
          </a:xfrm>
          <a:prstGeom prst="rect">
            <a:avLst/>
          </a:prstGeom>
          <a:noFill/>
          <a:ln>
            <a:noFill/>
          </a:ln>
        </p:spPr>
        <p:txBody>
          <a:bodyPr anchorCtr="0" anchor="b" bIns="45700" lIns="91425" spcFirstLastPara="1" rIns="91425" wrap="square" tIns="45700">
            <a:noAutofit/>
          </a:bodyPr>
          <a:lstStyle>
            <a:lvl1pPr indent="-228600" lvl="0" marL="457200" algn="l">
              <a:lnSpc>
                <a:spcPct val="95000"/>
              </a:lnSpc>
              <a:spcBef>
                <a:spcPts val="1200"/>
              </a:spcBef>
              <a:spcAft>
                <a:spcPts val="0"/>
              </a:spcAft>
              <a:buSzPts val="2000"/>
              <a:buNone/>
              <a:defRPr b="1" sz="2000">
                <a:solidFill>
                  <a:schemeClr val="dk2"/>
                </a:solidFill>
                <a:latin typeface="Verdana"/>
                <a:ea typeface="Verdana"/>
                <a:cs typeface="Verdana"/>
                <a:sym typeface="Verdana"/>
              </a:defRPr>
            </a:lvl1pPr>
            <a:lvl2pPr indent="-228600" lvl="1" marL="914400" algn="l">
              <a:lnSpc>
                <a:spcPct val="95000"/>
              </a:lnSpc>
              <a:spcBef>
                <a:spcPts val="600"/>
              </a:spcBef>
              <a:spcAft>
                <a:spcPts val="0"/>
              </a:spcAft>
              <a:buSzPts val="2000"/>
              <a:buNone/>
              <a:defRPr b="1" sz="2000"/>
            </a:lvl2pPr>
            <a:lvl3pPr indent="-228600" lvl="2" marL="1371600" algn="l">
              <a:lnSpc>
                <a:spcPct val="95000"/>
              </a:lnSpc>
              <a:spcBef>
                <a:spcPts val="600"/>
              </a:spcBef>
              <a:spcAft>
                <a:spcPts val="0"/>
              </a:spcAft>
              <a:buSzPts val="1800"/>
              <a:buNone/>
              <a:defRPr b="1" sz="1800"/>
            </a:lvl3pPr>
            <a:lvl4pPr indent="-228600" lvl="3" marL="1828800" algn="l">
              <a:lnSpc>
                <a:spcPct val="95000"/>
              </a:lnSpc>
              <a:spcBef>
                <a:spcPts val="600"/>
              </a:spcBef>
              <a:spcAft>
                <a:spcPts val="0"/>
              </a:spcAft>
              <a:buSzPts val="1600"/>
              <a:buNone/>
              <a:defRPr b="1" sz="1600"/>
            </a:lvl4pPr>
            <a:lvl5pPr indent="-228600" lvl="4" marL="2286000" algn="l">
              <a:lnSpc>
                <a:spcPct val="95000"/>
              </a:lnSpc>
              <a:spcBef>
                <a:spcPts val="60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59" name="Google Shape;59;p26"/>
          <p:cNvSpPr txBox="1"/>
          <p:nvPr>
            <p:ph idx="2" type="body"/>
          </p:nvPr>
        </p:nvSpPr>
        <p:spPr>
          <a:xfrm>
            <a:off x="762000" y="2216400"/>
            <a:ext cx="3657600" cy="3955800"/>
          </a:xfrm>
          <a:prstGeom prst="rect">
            <a:avLst/>
          </a:prstGeom>
          <a:noFill/>
          <a:ln>
            <a:noFill/>
          </a:ln>
        </p:spPr>
        <p:txBody>
          <a:bodyPr anchorCtr="0" anchor="t" bIns="45700" lIns="91425" spcFirstLastPara="1" rIns="91425" wrap="square" tIns="45700">
            <a:normAutofit/>
          </a:bodyPr>
          <a:lstStyle>
            <a:lvl1pPr indent="-355600" lvl="0" marL="457200" algn="l">
              <a:lnSpc>
                <a:spcPct val="95000"/>
              </a:lnSpc>
              <a:spcBef>
                <a:spcPts val="1200"/>
              </a:spcBef>
              <a:spcAft>
                <a:spcPts val="0"/>
              </a:spcAft>
              <a:buSzPts val="2000"/>
              <a:buChar char="•"/>
              <a:defRPr sz="2000"/>
            </a:lvl1pPr>
            <a:lvl2pPr indent="-342900" lvl="1" marL="914400" algn="l">
              <a:lnSpc>
                <a:spcPct val="95000"/>
              </a:lnSpc>
              <a:spcBef>
                <a:spcPts val="600"/>
              </a:spcBef>
              <a:spcAft>
                <a:spcPts val="0"/>
              </a:spcAft>
              <a:buSzPts val="1800"/>
              <a:buChar char="─"/>
              <a:defRPr sz="1800"/>
            </a:lvl2pPr>
            <a:lvl3pPr indent="-330200" lvl="2" marL="1371600" algn="l">
              <a:lnSpc>
                <a:spcPct val="95000"/>
              </a:lnSpc>
              <a:spcBef>
                <a:spcPts val="600"/>
              </a:spcBef>
              <a:spcAft>
                <a:spcPts val="0"/>
              </a:spcAft>
              <a:buSzPts val="1600"/>
              <a:buChar char="▪"/>
              <a:defRPr sz="1600"/>
            </a:lvl3pPr>
            <a:lvl4pPr indent="-317500" lvl="3" marL="1828800" algn="l">
              <a:lnSpc>
                <a:spcPct val="95000"/>
              </a:lnSpc>
              <a:spcBef>
                <a:spcPts val="600"/>
              </a:spcBef>
              <a:spcAft>
                <a:spcPts val="0"/>
              </a:spcAft>
              <a:buSzPts val="1400"/>
              <a:buChar char="o"/>
              <a:defRPr sz="1400"/>
            </a:lvl4pPr>
            <a:lvl5pPr indent="-317500" lvl="4" marL="2286000" algn="l">
              <a:lnSpc>
                <a:spcPct val="95000"/>
              </a:lnSpc>
              <a:spcBef>
                <a:spcPts val="600"/>
              </a:spcBef>
              <a:spcAft>
                <a:spcPts val="0"/>
              </a:spcAft>
              <a:buSzPts val="1400"/>
              <a:buChar char="•"/>
              <a:defRPr sz="14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60" name="Google Shape;60;p26"/>
          <p:cNvSpPr txBox="1"/>
          <p:nvPr>
            <p:ph idx="3" type="body"/>
          </p:nvPr>
        </p:nvSpPr>
        <p:spPr>
          <a:xfrm>
            <a:off x="4648200" y="1496736"/>
            <a:ext cx="3657600" cy="639762"/>
          </a:xfrm>
          <a:prstGeom prst="rect">
            <a:avLst/>
          </a:prstGeom>
          <a:noFill/>
          <a:ln>
            <a:noFill/>
          </a:ln>
        </p:spPr>
        <p:txBody>
          <a:bodyPr anchorCtr="0" anchor="b" bIns="45700" lIns="91425" spcFirstLastPara="1" rIns="91425" wrap="square" tIns="45700">
            <a:noAutofit/>
          </a:bodyPr>
          <a:lstStyle>
            <a:lvl1pPr indent="-228600" lvl="0" marL="457200" algn="l">
              <a:lnSpc>
                <a:spcPct val="95000"/>
              </a:lnSpc>
              <a:spcBef>
                <a:spcPts val="1200"/>
              </a:spcBef>
              <a:spcAft>
                <a:spcPts val="0"/>
              </a:spcAft>
              <a:buSzPts val="2000"/>
              <a:buNone/>
              <a:defRPr b="1" sz="2000">
                <a:solidFill>
                  <a:schemeClr val="dk2"/>
                </a:solidFill>
                <a:latin typeface="Verdana"/>
                <a:ea typeface="Verdana"/>
                <a:cs typeface="Verdana"/>
                <a:sym typeface="Verdana"/>
              </a:defRPr>
            </a:lvl1pPr>
            <a:lvl2pPr indent="-228600" lvl="1" marL="914400" algn="l">
              <a:lnSpc>
                <a:spcPct val="95000"/>
              </a:lnSpc>
              <a:spcBef>
                <a:spcPts val="600"/>
              </a:spcBef>
              <a:spcAft>
                <a:spcPts val="0"/>
              </a:spcAft>
              <a:buSzPts val="2000"/>
              <a:buNone/>
              <a:defRPr b="1" sz="2000"/>
            </a:lvl2pPr>
            <a:lvl3pPr indent="-228600" lvl="2" marL="1371600" algn="l">
              <a:lnSpc>
                <a:spcPct val="95000"/>
              </a:lnSpc>
              <a:spcBef>
                <a:spcPts val="600"/>
              </a:spcBef>
              <a:spcAft>
                <a:spcPts val="0"/>
              </a:spcAft>
              <a:buSzPts val="1800"/>
              <a:buNone/>
              <a:defRPr b="1" sz="1800"/>
            </a:lvl3pPr>
            <a:lvl4pPr indent="-228600" lvl="3" marL="1828800" algn="l">
              <a:lnSpc>
                <a:spcPct val="95000"/>
              </a:lnSpc>
              <a:spcBef>
                <a:spcPts val="600"/>
              </a:spcBef>
              <a:spcAft>
                <a:spcPts val="0"/>
              </a:spcAft>
              <a:buSzPts val="1600"/>
              <a:buNone/>
              <a:defRPr b="1" sz="1600"/>
            </a:lvl4pPr>
            <a:lvl5pPr indent="-228600" lvl="4" marL="2286000" algn="l">
              <a:lnSpc>
                <a:spcPct val="95000"/>
              </a:lnSpc>
              <a:spcBef>
                <a:spcPts val="60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61" name="Google Shape;61;p26"/>
          <p:cNvSpPr txBox="1"/>
          <p:nvPr>
            <p:ph idx="4" type="body"/>
          </p:nvPr>
        </p:nvSpPr>
        <p:spPr>
          <a:xfrm>
            <a:off x="4648200" y="2216400"/>
            <a:ext cx="3657600" cy="3955800"/>
          </a:xfrm>
          <a:prstGeom prst="rect">
            <a:avLst/>
          </a:prstGeom>
          <a:noFill/>
          <a:ln>
            <a:noFill/>
          </a:ln>
        </p:spPr>
        <p:txBody>
          <a:bodyPr anchorCtr="0" anchor="t" bIns="45700" lIns="91425" spcFirstLastPara="1" rIns="91425" wrap="square" tIns="45700">
            <a:normAutofit/>
          </a:bodyPr>
          <a:lstStyle>
            <a:lvl1pPr indent="-355600" lvl="0" marL="457200" algn="l">
              <a:lnSpc>
                <a:spcPct val="95000"/>
              </a:lnSpc>
              <a:spcBef>
                <a:spcPts val="1200"/>
              </a:spcBef>
              <a:spcAft>
                <a:spcPts val="0"/>
              </a:spcAft>
              <a:buSzPts val="2000"/>
              <a:buChar char="•"/>
              <a:defRPr sz="2000"/>
            </a:lvl1pPr>
            <a:lvl2pPr indent="-342900" lvl="1" marL="914400" algn="l">
              <a:lnSpc>
                <a:spcPct val="95000"/>
              </a:lnSpc>
              <a:spcBef>
                <a:spcPts val="600"/>
              </a:spcBef>
              <a:spcAft>
                <a:spcPts val="0"/>
              </a:spcAft>
              <a:buSzPts val="1800"/>
              <a:buChar char="─"/>
              <a:defRPr sz="1800"/>
            </a:lvl2pPr>
            <a:lvl3pPr indent="-330200" lvl="2" marL="1371600" algn="l">
              <a:lnSpc>
                <a:spcPct val="95000"/>
              </a:lnSpc>
              <a:spcBef>
                <a:spcPts val="600"/>
              </a:spcBef>
              <a:spcAft>
                <a:spcPts val="0"/>
              </a:spcAft>
              <a:buSzPts val="1600"/>
              <a:buChar char="▪"/>
              <a:defRPr sz="1600"/>
            </a:lvl3pPr>
            <a:lvl4pPr indent="-317500" lvl="3" marL="1828800" algn="l">
              <a:lnSpc>
                <a:spcPct val="95000"/>
              </a:lnSpc>
              <a:spcBef>
                <a:spcPts val="600"/>
              </a:spcBef>
              <a:spcAft>
                <a:spcPts val="0"/>
              </a:spcAft>
              <a:buSzPts val="1400"/>
              <a:buChar char="o"/>
              <a:defRPr sz="1400"/>
            </a:lvl4pPr>
            <a:lvl5pPr indent="-317500" lvl="4" marL="2286000" algn="l">
              <a:lnSpc>
                <a:spcPct val="95000"/>
              </a:lnSpc>
              <a:spcBef>
                <a:spcPts val="600"/>
              </a:spcBef>
              <a:spcAft>
                <a:spcPts val="0"/>
              </a:spcAft>
              <a:buSzPts val="1400"/>
              <a:buChar char="•"/>
              <a:defRPr sz="14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62" name="Google Shape;62;p26"/>
          <p:cNvSpPr txBox="1"/>
          <p:nvPr>
            <p:ph idx="12" type="sldNum"/>
          </p:nvPr>
        </p:nvSpPr>
        <p:spPr>
          <a:xfrm>
            <a:off x="1" y="6387664"/>
            <a:ext cx="457200" cy="394136"/>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26"/>
          <p:cNvSpPr txBox="1"/>
          <p:nvPr>
            <p:ph idx="11" type="ftr"/>
          </p:nvPr>
        </p:nvSpPr>
        <p:spPr>
          <a:xfrm>
            <a:off x="457200" y="6400800"/>
            <a:ext cx="5105400" cy="304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
          <p:cNvSpPr txBox="1"/>
          <p:nvPr>
            <p:ph type="title"/>
          </p:nvPr>
        </p:nvSpPr>
        <p:spPr>
          <a:xfrm>
            <a:off x="457200" y="342900"/>
            <a:ext cx="8229600" cy="8001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262626"/>
              </a:buClr>
              <a:buSzPts val="3200"/>
              <a:buFont typeface="Verdana"/>
              <a:buNone/>
              <a:defRPr b="1" i="0" sz="3200" u="none" cap="none" strike="noStrike">
                <a:solidFill>
                  <a:srgbClr val="262626"/>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1" name="Google Shape;11;p17"/>
          <p:cNvSpPr txBox="1"/>
          <p:nvPr>
            <p:ph idx="1" type="body"/>
          </p:nvPr>
        </p:nvSpPr>
        <p:spPr>
          <a:xfrm>
            <a:off x="457200" y="1524000"/>
            <a:ext cx="8229600" cy="46482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5000"/>
              </a:lnSpc>
              <a:spcBef>
                <a:spcPts val="1200"/>
              </a:spcBef>
              <a:spcAft>
                <a:spcPts val="0"/>
              </a:spcAft>
              <a:buClr>
                <a:schemeClr val="lt2"/>
              </a:buClr>
              <a:buSzPts val="2400"/>
              <a:buFont typeface="Arial"/>
              <a:buChar char="•"/>
              <a:defRPr b="0" i="0" sz="2400" u="none" cap="none" strike="noStrike">
                <a:solidFill>
                  <a:schemeClr val="dk1"/>
                </a:solidFill>
                <a:latin typeface="Verdana"/>
                <a:ea typeface="Verdana"/>
                <a:cs typeface="Verdana"/>
                <a:sym typeface="Verdana"/>
              </a:defRPr>
            </a:lvl1pPr>
            <a:lvl2pPr indent="-355600" lvl="1" marL="914400" marR="0" rtl="0" algn="l">
              <a:lnSpc>
                <a:spcPct val="95000"/>
              </a:lnSpc>
              <a:spcBef>
                <a:spcPts val="600"/>
              </a:spcBef>
              <a:spcAft>
                <a:spcPts val="0"/>
              </a:spcAft>
              <a:buClr>
                <a:schemeClr val="lt2"/>
              </a:buClr>
              <a:buSzPts val="2000"/>
              <a:buFont typeface="Verdana"/>
              <a:buChar char="─"/>
              <a:defRPr b="0" i="0" sz="2000" u="none" cap="none" strike="noStrike">
                <a:solidFill>
                  <a:schemeClr val="dk1"/>
                </a:solidFill>
                <a:latin typeface="Verdana"/>
                <a:ea typeface="Verdana"/>
                <a:cs typeface="Verdana"/>
                <a:sym typeface="Verdana"/>
              </a:defRPr>
            </a:lvl2pPr>
            <a:lvl3pPr indent="-342900" lvl="2" marL="1371600" marR="0" rtl="0" algn="l">
              <a:lnSpc>
                <a:spcPct val="95000"/>
              </a:lnSpc>
              <a:spcBef>
                <a:spcPts val="600"/>
              </a:spcBef>
              <a:spcAft>
                <a:spcPts val="0"/>
              </a:spcAft>
              <a:buClr>
                <a:schemeClr val="lt2"/>
              </a:buClr>
              <a:buSzPts val="1800"/>
              <a:buFont typeface="Noto Sans Symbols"/>
              <a:buChar char="▪"/>
              <a:defRPr b="0" i="0" sz="1800" u="none" cap="none" strike="noStrike">
                <a:solidFill>
                  <a:schemeClr val="dk1"/>
                </a:solidFill>
                <a:latin typeface="Verdana"/>
                <a:ea typeface="Verdana"/>
                <a:cs typeface="Verdana"/>
                <a:sym typeface="Verdana"/>
              </a:defRPr>
            </a:lvl3pPr>
            <a:lvl4pPr indent="-330200" lvl="3" marL="1828800" marR="0" rtl="0" algn="l">
              <a:lnSpc>
                <a:spcPct val="95000"/>
              </a:lnSpc>
              <a:spcBef>
                <a:spcPts val="600"/>
              </a:spcBef>
              <a:spcAft>
                <a:spcPts val="0"/>
              </a:spcAft>
              <a:buClr>
                <a:schemeClr val="lt2"/>
              </a:buClr>
              <a:buSzPts val="1600"/>
              <a:buFont typeface="Courier New"/>
              <a:buChar char="o"/>
              <a:defRPr b="0" i="0" sz="1600" u="none" cap="none" strike="noStrike">
                <a:solidFill>
                  <a:schemeClr val="dk1"/>
                </a:solidFill>
                <a:latin typeface="Verdana"/>
                <a:ea typeface="Verdana"/>
                <a:cs typeface="Verdana"/>
                <a:sym typeface="Verdana"/>
              </a:defRPr>
            </a:lvl4pPr>
            <a:lvl5pPr indent="-330200" lvl="4" marL="2286000" marR="0" rtl="0" algn="l">
              <a:lnSpc>
                <a:spcPct val="95000"/>
              </a:lnSpc>
              <a:spcBef>
                <a:spcPts val="600"/>
              </a:spcBef>
              <a:spcAft>
                <a:spcPts val="0"/>
              </a:spcAft>
              <a:buClr>
                <a:schemeClr val="lt2"/>
              </a:buClr>
              <a:buSzPts val="1600"/>
              <a:buFont typeface="Arial"/>
              <a:buChar char="•"/>
              <a:defRPr b="0" i="0" sz="1600" u="none" cap="none" strike="noStrike">
                <a:solidFill>
                  <a:schemeClr val="dk1"/>
                </a:solidFill>
                <a:latin typeface="Verdana"/>
                <a:ea typeface="Verdana"/>
                <a:cs typeface="Verdana"/>
                <a:sym typeface="Verdana"/>
              </a:defRPr>
            </a:lvl5pPr>
            <a:lvl6pPr indent="-330200" lvl="5" marL="2743200"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6pPr>
            <a:lvl7pPr indent="-330200" lvl="6" marL="3200400"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7pPr>
            <a:lvl8pPr indent="-330200" lvl="7" marL="3657600"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8pPr>
            <a:lvl9pPr indent="-330200" lvl="8" marL="4114800"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9pPr>
          </a:lstStyle>
          <a:p/>
        </p:txBody>
      </p:sp>
      <p:sp>
        <p:nvSpPr>
          <p:cNvPr id="12" name="Google Shape;12;p17"/>
          <p:cNvSpPr txBox="1"/>
          <p:nvPr>
            <p:ph idx="12" type="sldNum"/>
          </p:nvPr>
        </p:nvSpPr>
        <p:spPr>
          <a:xfrm>
            <a:off x="1" y="6387664"/>
            <a:ext cx="457200" cy="394136"/>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rgbClr val="262626"/>
                </a:solidFill>
                <a:latin typeface="Verdana"/>
                <a:ea typeface="Verdana"/>
                <a:cs typeface="Verdana"/>
                <a:sym typeface="Verdana"/>
              </a:defRPr>
            </a:lvl1pPr>
            <a:lvl2pPr indent="0" lvl="1" marL="0" marR="0" rtl="0" algn="l">
              <a:spcBef>
                <a:spcPts val="0"/>
              </a:spcBef>
              <a:buNone/>
              <a:defRPr b="0" i="0" sz="1200" u="none" cap="none" strike="noStrike">
                <a:solidFill>
                  <a:srgbClr val="262626"/>
                </a:solidFill>
                <a:latin typeface="Verdana"/>
                <a:ea typeface="Verdana"/>
                <a:cs typeface="Verdana"/>
                <a:sym typeface="Verdana"/>
              </a:defRPr>
            </a:lvl2pPr>
            <a:lvl3pPr indent="0" lvl="2" marL="0" marR="0" rtl="0" algn="l">
              <a:spcBef>
                <a:spcPts val="0"/>
              </a:spcBef>
              <a:buNone/>
              <a:defRPr b="0" i="0" sz="1200" u="none" cap="none" strike="noStrike">
                <a:solidFill>
                  <a:srgbClr val="262626"/>
                </a:solidFill>
                <a:latin typeface="Verdana"/>
                <a:ea typeface="Verdana"/>
                <a:cs typeface="Verdana"/>
                <a:sym typeface="Verdana"/>
              </a:defRPr>
            </a:lvl3pPr>
            <a:lvl4pPr indent="0" lvl="3" marL="0" marR="0" rtl="0" algn="l">
              <a:spcBef>
                <a:spcPts val="0"/>
              </a:spcBef>
              <a:buNone/>
              <a:defRPr b="0" i="0" sz="1200" u="none" cap="none" strike="noStrike">
                <a:solidFill>
                  <a:srgbClr val="262626"/>
                </a:solidFill>
                <a:latin typeface="Verdana"/>
                <a:ea typeface="Verdana"/>
                <a:cs typeface="Verdana"/>
                <a:sym typeface="Verdana"/>
              </a:defRPr>
            </a:lvl4pPr>
            <a:lvl5pPr indent="0" lvl="4" marL="0" marR="0" rtl="0" algn="l">
              <a:spcBef>
                <a:spcPts val="0"/>
              </a:spcBef>
              <a:buNone/>
              <a:defRPr b="0" i="0" sz="1200" u="none" cap="none" strike="noStrike">
                <a:solidFill>
                  <a:srgbClr val="262626"/>
                </a:solidFill>
                <a:latin typeface="Verdana"/>
                <a:ea typeface="Verdana"/>
                <a:cs typeface="Verdana"/>
                <a:sym typeface="Verdana"/>
              </a:defRPr>
            </a:lvl5pPr>
            <a:lvl6pPr indent="0" lvl="5" marL="0" marR="0" rtl="0" algn="l">
              <a:spcBef>
                <a:spcPts val="0"/>
              </a:spcBef>
              <a:buNone/>
              <a:defRPr b="0" i="0" sz="1200" u="none" cap="none" strike="noStrike">
                <a:solidFill>
                  <a:srgbClr val="262626"/>
                </a:solidFill>
                <a:latin typeface="Verdana"/>
                <a:ea typeface="Verdana"/>
                <a:cs typeface="Verdana"/>
                <a:sym typeface="Verdana"/>
              </a:defRPr>
            </a:lvl6pPr>
            <a:lvl7pPr indent="0" lvl="6" marL="0" marR="0" rtl="0" algn="l">
              <a:spcBef>
                <a:spcPts val="0"/>
              </a:spcBef>
              <a:buNone/>
              <a:defRPr b="0" i="0" sz="1200" u="none" cap="none" strike="noStrike">
                <a:solidFill>
                  <a:srgbClr val="262626"/>
                </a:solidFill>
                <a:latin typeface="Verdana"/>
                <a:ea typeface="Verdana"/>
                <a:cs typeface="Verdana"/>
                <a:sym typeface="Verdana"/>
              </a:defRPr>
            </a:lvl7pPr>
            <a:lvl8pPr indent="0" lvl="7" marL="0" marR="0" rtl="0" algn="l">
              <a:spcBef>
                <a:spcPts val="0"/>
              </a:spcBef>
              <a:buNone/>
              <a:defRPr b="0" i="0" sz="1200" u="none" cap="none" strike="noStrike">
                <a:solidFill>
                  <a:srgbClr val="262626"/>
                </a:solidFill>
                <a:latin typeface="Verdana"/>
                <a:ea typeface="Verdana"/>
                <a:cs typeface="Verdana"/>
                <a:sym typeface="Verdana"/>
              </a:defRPr>
            </a:lvl8pPr>
            <a:lvl9pPr indent="0" lvl="8" marL="0" marR="0" rtl="0" algn="l">
              <a:spcBef>
                <a:spcPts val="0"/>
              </a:spcBef>
              <a:buNone/>
              <a:defRPr b="0" i="0" sz="1200" u="none" cap="none" strike="noStrike">
                <a:solidFill>
                  <a:srgbClr val="262626"/>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US"/>
              <a:t>‹#›</a:t>
            </a:fld>
            <a:endParaRPr/>
          </a:p>
        </p:txBody>
      </p:sp>
      <p:sp>
        <p:nvSpPr>
          <p:cNvPr id="13" name="Google Shape;13;p17"/>
          <p:cNvSpPr/>
          <p:nvPr/>
        </p:nvSpPr>
        <p:spPr>
          <a:xfrm>
            <a:off x="457200" y="1234966"/>
            <a:ext cx="8686800" cy="4571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4" name="Google Shape;14;p17"/>
          <p:cNvSpPr txBox="1"/>
          <p:nvPr/>
        </p:nvSpPr>
        <p:spPr>
          <a:xfrm>
            <a:off x="5486400" y="6400800"/>
            <a:ext cx="335280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800" u="none" cap="none" strike="noStrike">
                <a:solidFill>
                  <a:schemeClr val="lt2"/>
                </a:solidFill>
                <a:latin typeface="Times New Roman"/>
                <a:ea typeface="Times New Roman"/>
                <a:cs typeface="Times New Roman"/>
                <a:sym typeface="Times New Roman"/>
              </a:rPr>
              <a:t>Worcester Polytechnic Institute</a:t>
            </a:r>
            <a:endParaRPr b="0" i="0" sz="1800" u="none" cap="none" strike="noStrike">
              <a:solidFill>
                <a:schemeClr val="lt2"/>
              </a:solidFill>
              <a:latin typeface="Times New Roman"/>
              <a:ea typeface="Times New Roman"/>
              <a:cs typeface="Times New Roman"/>
              <a:sym typeface="Times New Roman"/>
            </a:endParaRPr>
          </a:p>
        </p:txBody>
      </p:sp>
      <p:sp>
        <p:nvSpPr>
          <p:cNvPr id="15" name="Google Shape;15;p17"/>
          <p:cNvSpPr txBox="1"/>
          <p:nvPr>
            <p:ph idx="11" type="ftr"/>
          </p:nvPr>
        </p:nvSpPr>
        <p:spPr>
          <a:xfrm>
            <a:off x="457200" y="6400800"/>
            <a:ext cx="51054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600" u="none" cap="none" strike="noStrike">
                <a:solidFill>
                  <a:schemeClr val="dk2"/>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4.jpg"/><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
          <p:cNvSpPr txBox="1"/>
          <p:nvPr>
            <p:ph type="ctrTitle"/>
          </p:nvPr>
        </p:nvSpPr>
        <p:spPr>
          <a:xfrm>
            <a:off x="1957650" y="2276450"/>
            <a:ext cx="5228700" cy="1524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4000"/>
              <a:buFont typeface="Verdana"/>
              <a:buNone/>
            </a:pPr>
            <a:r>
              <a:rPr lang="en-US"/>
              <a:t>WPI Workday UX</a:t>
            </a:r>
            <a:endParaRPr/>
          </a:p>
        </p:txBody>
      </p:sp>
      <p:sp>
        <p:nvSpPr>
          <p:cNvPr id="80" name="Google Shape;80;p2"/>
          <p:cNvSpPr txBox="1"/>
          <p:nvPr>
            <p:ph idx="1" type="subTitle"/>
          </p:nvPr>
        </p:nvSpPr>
        <p:spPr>
          <a:xfrm>
            <a:off x="1304775" y="5803175"/>
            <a:ext cx="6420000" cy="625500"/>
          </a:xfrm>
          <a:prstGeom prst="rect">
            <a:avLst/>
          </a:prstGeom>
          <a:noFill/>
          <a:ln>
            <a:noFill/>
          </a:ln>
        </p:spPr>
        <p:txBody>
          <a:bodyPr anchorCtr="0" anchor="t" bIns="45700" lIns="91425" spcFirstLastPara="1" rIns="91425" wrap="square" tIns="45700">
            <a:normAutofit fontScale="85000"/>
          </a:bodyPr>
          <a:lstStyle/>
          <a:p>
            <a:pPr indent="0" lvl="0" marL="0" rtl="0" algn="ctr">
              <a:lnSpc>
                <a:spcPct val="100000"/>
              </a:lnSpc>
              <a:spcBef>
                <a:spcPts val="0"/>
              </a:spcBef>
              <a:spcAft>
                <a:spcPts val="0"/>
              </a:spcAft>
              <a:buClr>
                <a:schemeClr val="dk1"/>
              </a:buClr>
              <a:buSzPct val="39285"/>
              <a:buFont typeface="Arial"/>
              <a:buNone/>
            </a:pPr>
            <a:r>
              <a:rPr lang="en-US">
                <a:latin typeface="Ubuntu"/>
                <a:ea typeface="Ubuntu"/>
                <a:cs typeface="Ubuntu"/>
                <a:sym typeface="Ubuntu"/>
              </a:rPr>
              <a:t>Group 3: Austin, Kushal, Katherine, Joseph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1073958388a_1_41"/>
          <p:cNvSpPr txBox="1"/>
          <p:nvPr>
            <p:ph type="title"/>
          </p:nvPr>
        </p:nvSpPr>
        <p:spPr>
          <a:xfrm>
            <a:off x="457200" y="342900"/>
            <a:ext cx="8229600" cy="5232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t>User Research: Surveys and Feedback</a:t>
            </a:r>
            <a:endParaRPr sz="2800"/>
          </a:p>
        </p:txBody>
      </p:sp>
      <p:sp>
        <p:nvSpPr>
          <p:cNvPr id="159" name="Google Shape;159;g1073958388a_1_41"/>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60" name="Google Shape;160;g1073958388a_1_41"/>
          <p:cNvPicPr preferRelativeResize="0"/>
          <p:nvPr>
            <p:ph idx="2" type="pic"/>
          </p:nvPr>
        </p:nvPicPr>
        <p:blipFill rotWithShape="1">
          <a:blip r:embed="rId3">
            <a:alphaModFix/>
          </a:blip>
          <a:srcRect b="0" l="0" r="0" t="0"/>
          <a:stretch/>
        </p:blipFill>
        <p:spPr>
          <a:xfrm>
            <a:off x="457200" y="1524000"/>
            <a:ext cx="5867400" cy="4648200"/>
          </a:xfrm>
          <a:prstGeom prst="rect">
            <a:avLst/>
          </a:prstGeom>
        </p:spPr>
      </p:pic>
      <p:sp>
        <p:nvSpPr>
          <p:cNvPr id="161" name="Google Shape;161;g1073958388a_1_41"/>
          <p:cNvSpPr txBox="1"/>
          <p:nvPr>
            <p:ph idx="1" type="body"/>
          </p:nvPr>
        </p:nvSpPr>
        <p:spPr>
          <a:xfrm>
            <a:off x="6495550" y="1524000"/>
            <a:ext cx="2460900" cy="4648200"/>
          </a:xfrm>
          <a:prstGeom prst="rect">
            <a:avLst/>
          </a:prstGeom>
        </p:spPr>
        <p:txBody>
          <a:bodyPr anchorCtr="0" anchor="t" bIns="45700" lIns="91425" spcFirstLastPara="1" rIns="91425" wrap="square" tIns="45700">
            <a:normAutofit lnSpcReduction="10000"/>
          </a:bodyPr>
          <a:lstStyle/>
          <a:p>
            <a:pPr indent="-295275" lvl="0" marL="457200" rtl="0" algn="l">
              <a:lnSpc>
                <a:spcPct val="142857"/>
              </a:lnSpc>
              <a:spcBef>
                <a:spcPts val="30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The process to do anything is too long</a:t>
            </a:r>
            <a:endParaRPr sz="1050">
              <a:solidFill>
                <a:srgbClr val="202124"/>
              </a:solidFill>
              <a:latin typeface="Roboto"/>
              <a:ea typeface="Roboto"/>
              <a:cs typeface="Roboto"/>
              <a:sym typeface="Roboto"/>
            </a:endParaRPr>
          </a:p>
          <a:p>
            <a:pPr indent="-295275" lvl="0" marL="457200" rtl="0" algn="l">
              <a:lnSpc>
                <a:spcPct val="142857"/>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It’s not that simplified</a:t>
            </a:r>
            <a:endParaRPr sz="1050">
              <a:solidFill>
                <a:srgbClr val="202124"/>
              </a:solidFill>
              <a:latin typeface="Roboto"/>
              <a:ea typeface="Roboto"/>
              <a:cs typeface="Roboto"/>
              <a:sym typeface="Roboto"/>
            </a:endParaRPr>
          </a:p>
          <a:p>
            <a:pPr indent="-295275" lvl="0" marL="457200" rtl="0" algn="l">
              <a:lnSpc>
                <a:spcPct val="142857"/>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Poor layout</a:t>
            </a:r>
            <a:endParaRPr sz="1050">
              <a:solidFill>
                <a:srgbClr val="202124"/>
              </a:solidFill>
              <a:latin typeface="Roboto"/>
              <a:ea typeface="Roboto"/>
              <a:cs typeface="Roboto"/>
              <a:sym typeface="Roboto"/>
            </a:endParaRPr>
          </a:p>
          <a:p>
            <a:pPr indent="-295275" lvl="0" marL="457200" rtl="0" algn="l">
              <a:lnSpc>
                <a:spcPct val="142857"/>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Workday feels like it was designed by someone who has never used a website before</a:t>
            </a:r>
            <a:endParaRPr sz="1050">
              <a:solidFill>
                <a:srgbClr val="202124"/>
              </a:solidFill>
              <a:latin typeface="Roboto"/>
              <a:ea typeface="Roboto"/>
              <a:cs typeface="Roboto"/>
              <a:sym typeface="Roboto"/>
            </a:endParaRPr>
          </a:p>
          <a:p>
            <a:pPr indent="-295275" lvl="0" marL="457200" rtl="0" algn="l">
              <a:lnSpc>
                <a:spcPct val="142857"/>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nothing is </a:t>
            </a:r>
            <a:r>
              <a:rPr lang="en-US" sz="1050">
                <a:solidFill>
                  <a:srgbClr val="202124"/>
                </a:solidFill>
                <a:latin typeface="Roboto"/>
                <a:ea typeface="Roboto"/>
                <a:cs typeface="Roboto"/>
                <a:sym typeface="Roboto"/>
              </a:rPr>
              <a:t>straightforward</a:t>
            </a:r>
            <a:endParaRPr sz="1050">
              <a:solidFill>
                <a:srgbClr val="202124"/>
              </a:solidFill>
              <a:latin typeface="Roboto"/>
              <a:ea typeface="Roboto"/>
              <a:cs typeface="Roboto"/>
              <a:sym typeface="Roboto"/>
            </a:endParaRPr>
          </a:p>
          <a:p>
            <a:pPr indent="-295275" lvl="0" marL="457200" rtl="0" algn="l">
              <a:lnSpc>
                <a:spcPct val="142857"/>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GUI is slow</a:t>
            </a:r>
            <a:endParaRPr sz="1050">
              <a:solidFill>
                <a:srgbClr val="202124"/>
              </a:solidFill>
              <a:latin typeface="Roboto"/>
              <a:ea typeface="Roboto"/>
              <a:cs typeface="Roboto"/>
              <a:sym typeface="Roboto"/>
            </a:endParaRPr>
          </a:p>
          <a:p>
            <a:pPr indent="-295275" lvl="0" marL="457200" rtl="0" algn="l">
              <a:lnSpc>
                <a:spcPct val="142857"/>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Lack of accessibility and unintuitive menus</a:t>
            </a:r>
            <a:endParaRPr sz="1050">
              <a:solidFill>
                <a:srgbClr val="202124"/>
              </a:solidFill>
              <a:latin typeface="Roboto"/>
              <a:ea typeface="Roboto"/>
              <a:cs typeface="Roboto"/>
              <a:sym typeface="Roboto"/>
            </a:endParaRPr>
          </a:p>
          <a:p>
            <a:pPr indent="-295275" lvl="0" marL="457200" rtl="0" algn="l">
              <a:lnSpc>
                <a:spcPct val="142857"/>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TOO MANY USELESS BUTTONS</a:t>
            </a:r>
            <a:endParaRPr sz="1050">
              <a:solidFill>
                <a:srgbClr val="202124"/>
              </a:solidFill>
              <a:latin typeface="Roboto"/>
              <a:ea typeface="Roboto"/>
              <a:cs typeface="Roboto"/>
              <a:sym typeface="Roboto"/>
            </a:endParaRPr>
          </a:p>
          <a:p>
            <a:pPr indent="-295275" lvl="0" marL="457200" rtl="0" algn="l">
              <a:lnSpc>
                <a:spcPct val="142857"/>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It tries so hard to be fluid but it just </a:t>
            </a:r>
            <a:r>
              <a:rPr lang="en-US" sz="1050">
                <a:solidFill>
                  <a:srgbClr val="202124"/>
                </a:solidFill>
                <a:latin typeface="Roboto"/>
                <a:ea typeface="Roboto"/>
                <a:cs typeface="Roboto"/>
                <a:sym typeface="Roboto"/>
              </a:rPr>
              <a:t>isn't</a:t>
            </a:r>
            <a:r>
              <a:rPr lang="en-US" sz="1050">
                <a:solidFill>
                  <a:srgbClr val="202124"/>
                </a:solidFill>
                <a:latin typeface="Roboto"/>
                <a:ea typeface="Roboto"/>
                <a:cs typeface="Roboto"/>
                <a:sym typeface="Roboto"/>
              </a:rPr>
              <a:t> its very choppy and goes against the golden rule of UX design that everything should be one click away from the home screen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10765530813_0_3"/>
          <p:cNvSpPr txBox="1"/>
          <p:nvPr>
            <p:ph type="title"/>
          </p:nvPr>
        </p:nvSpPr>
        <p:spPr>
          <a:xfrm>
            <a:off x="457200" y="342900"/>
            <a:ext cx="8229600" cy="5232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t>User Research: Surveys and Feedback</a:t>
            </a:r>
            <a:endParaRPr sz="2800"/>
          </a:p>
        </p:txBody>
      </p:sp>
      <p:sp>
        <p:nvSpPr>
          <p:cNvPr id="168" name="Google Shape;168;g10765530813_0_3"/>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69" name="Google Shape;169;g10765530813_0_3"/>
          <p:cNvPicPr preferRelativeResize="0"/>
          <p:nvPr>
            <p:ph idx="2" type="pic"/>
          </p:nvPr>
        </p:nvPicPr>
        <p:blipFill rotWithShape="1">
          <a:blip r:embed="rId3">
            <a:alphaModFix/>
          </a:blip>
          <a:srcRect b="0" l="0" r="0" t="0"/>
          <a:stretch/>
        </p:blipFill>
        <p:spPr>
          <a:xfrm>
            <a:off x="457200" y="1524000"/>
            <a:ext cx="5867401" cy="4648200"/>
          </a:xfrm>
          <a:prstGeom prst="rect">
            <a:avLst/>
          </a:prstGeom>
        </p:spPr>
      </p:pic>
      <p:sp>
        <p:nvSpPr>
          <p:cNvPr id="170" name="Google Shape;170;g10765530813_0_3"/>
          <p:cNvSpPr txBox="1"/>
          <p:nvPr>
            <p:ph idx="1" type="body"/>
          </p:nvPr>
        </p:nvSpPr>
        <p:spPr>
          <a:xfrm>
            <a:off x="6371550" y="1524000"/>
            <a:ext cx="2584800" cy="4648200"/>
          </a:xfrm>
          <a:prstGeom prst="rect">
            <a:avLst/>
          </a:prstGeom>
        </p:spPr>
        <p:txBody>
          <a:bodyPr anchorCtr="0" anchor="t" bIns="45700" lIns="91425" spcFirstLastPara="1" rIns="91425" wrap="square" tIns="45700">
            <a:normAutofit fontScale="92500" lnSpcReduction="20000"/>
          </a:bodyPr>
          <a:lstStyle/>
          <a:p>
            <a:pPr indent="-290274" lvl="0" marL="457200" rtl="0" algn="l">
              <a:lnSpc>
                <a:spcPct val="142857"/>
              </a:lnSpc>
              <a:spcBef>
                <a:spcPts val="300"/>
              </a:spcBef>
              <a:spcAft>
                <a:spcPts val="0"/>
              </a:spcAft>
              <a:buClr>
                <a:srgbClr val="202124"/>
              </a:buClr>
              <a:buSzPct val="100000"/>
              <a:buFont typeface="Roboto"/>
              <a:buChar char="●"/>
            </a:pPr>
            <a:r>
              <a:rPr lang="en-US" sz="1050">
                <a:solidFill>
                  <a:srgbClr val="202124"/>
                </a:solidFill>
                <a:latin typeface="Roboto"/>
                <a:ea typeface="Roboto"/>
                <a:cs typeface="Roboto"/>
                <a:sym typeface="Roboto"/>
              </a:rPr>
              <a:t>Just find it hard to change search parameters.</a:t>
            </a:r>
            <a:endParaRPr sz="1050">
              <a:solidFill>
                <a:srgbClr val="202124"/>
              </a:solidFill>
              <a:latin typeface="Roboto"/>
              <a:ea typeface="Roboto"/>
              <a:cs typeface="Roboto"/>
              <a:sym typeface="Roboto"/>
            </a:endParaRPr>
          </a:p>
          <a:p>
            <a:pPr indent="-290274" lvl="0" marL="457200" rtl="0" algn="l">
              <a:lnSpc>
                <a:spcPct val="142857"/>
              </a:lnSpc>
              <a:spcBef>
                <a:spcPts val="0"/>
              </a:spcBef>
              <a:spcAft>
                <a:spcPts val="0"/>
              </a:spcAft>
              <a:buClr>
                <a:srgbClr val="202124"/>
              </a:buClr>
              <a:buSzPct val="100000"/>
              <a:buFont typeface="Roboto"/>
              <a:buChar char="●"/>
            </a:pPr>
            <a:r>
              <a:rPr lang="en-US" sz="1050">
                <a:solidFill>
                  <a:srgbClr val="202124"/>
                </a:solidFill>
                <a:latin typeface="Roboto"/>
                <a:ea typeface="Roboto"/>
                <a:cs typeface="Roboto"/>
                <a:sym typeface="Roboto"/>
              </a:rPr>
              <a:t>Some of the classes listed from the search aren’t actually available.</a:t>
            </a:r>
            <a:endParaRPr sz="1050">
              <a:solidFill>
                <a:srgbClr val="202124"/>
              </a:solidFill>
              <a:latin typeface="Roboto"/>
              <a:ea typeface="Roboto"/>
              <a:cs typeface="Roboto"/>
              <a:sym typeface="Roboto"/>
            </a:endParaRPr>
          </a:p>
          <a:p>
            <a:pPr indent="-290274" lvl="0" marL="457200" rtl="0" algn="l">
              <a:lnSpc>
                <a:spcPct val="142857"/>
              </a:lnSpc>
              <a:spcBef>
                <a:spcPts val="0"/>
              </a:spcBef>
              <a:spcAft>
                <a:spcPts val="0"/>
              </a:spcAft>
              <a:buClr>
                <a:srgbClr val="202124"/>
              </a:buClr>
              <a:buSzPct val="100000"/>
              <a:buFont typeface="Roboto"/>
              <a:buChar char="●"/>
            </a:pPr>
            <a:r>
              <a:rPr lang="en-US" sz="1050">
                <a:solidFill>
                  <a:srgbClr val="202124"/>
                </a:solidFill>
                <a:latin typeface="Roboto"/>
                <a:ea typeface="Roboto"/>
                <a:cs typeface="Roboto"/>
                <a:sym typeface="Roboto"/>
              </a:rPr>
              <a:t>I have to select a term, cannot select multiple</a:t>
            </a:r>
            <a:endParaRPr sz="1050">
              <a:solidFill>
                <a:srgbClr val="202124"/>
              </a:solidFill>
              <a:latin typeface="Roboto"/>
              <a:ea typeface="Roboto"/>
              <a:cs typeface="Roboto"/>
              <a:sym typeface="Roboto"/>
            </a:endParaRPr>
          </a:p>
          <a:p>
            <a:pPr indent="-290274" lvl="0" marL="457200" rtl="0" algn="l">
              <a:lnSpc>
                <a:spcPct val="142857"/>
              </a:lnSpc>
              <a:spcBef>
                <a:spcPts val="0"/>
              </a:spcBef>
              <a:spcAft>
                <a:spcPts val="0"/>
              </a:spcAft>
              <a:buClr>
                <a:srgbClr val="202124"/>
              </a:buClr>
              <a:buSzPct val="100000"/>
              <a:buFont typeface="Roboto"/>
              <a:buChar char="●"/>
            </a:pPr>
            <a:r>
              <a:rPr lang="en-US" sz="1050">
                <a:solidFill>
                  <a:srgbClr val="202124"/>
                </a:solidFill>
                <a:latin typeface="Roboto"/>
                <a:ea typeface="Roboto"/>
                <a:cs typeface="Roboto"/>
                <a:sym typeface="Roboto"/>
              </a:rPr>
              <a:t>Annoying to go back a page</a:t>
            </a:r>
            <a:endParaRPr sz="1050">
              <a:solidFill>
                <a:srgbClr val="202124"/>
              </a:solidFill>
              <a:latin typeface="Roboto"/>
              <a:ea typeface="Roboto"/>
              <a:cs typeface="Roboto"/>
              <a:sym typeface="Roboto"/>
            </a:endParaRPr>
          </a:p>
          <a:p>
            <a:pPr indent="-290274" lvl="0" marL="457200" rtl="0" algn="l">
              <a:lnSpc>
                <a:spcPct val="142857"/>
              </a:lnSpc>
              <a:spcBef>
                <a:spcPts val="0"/>
              </a:spcBef>
              <a:spcAft>
                <a:spcPts val="0"/>
              </a:spcAft>
              <a:buClr>
                <a:srgbClr val="202124"/>
              </a:buClr>
              <a:buSzPct val="100000"/>
              <a:buFont typeface="Roboto"/>
              <a:buChar char="●"/>
            </a:pPr>
            <a:r>
              <a:rPr lang="en-US" sz="1050">
                <a:solidFill>
                  <a:srgbClr val="202124"/>
                </a:solidFill>
                <a:latin typeface="Roboto"/>
                <a:ea typeface="Roboto"/>
                <a:cs typeface="Roboto"/>
                <a:sym typeface="Roboto"/>
              </a:rPr>
              <a:t>It makes no sense it is a financial app that happens to search courses</a:t>
            </a:r>
            <a:endParaRPr sz="1050">
              <a:solidFill>
                <a:srgbClr val="202124"/>
              </a:solidFill>
              <a:latin typeface="Roboto"/>
              <a:ea typeface="Roboto"/>
              <a:cs typeface="Roboto"/>
              <a:sym typeface="Roboto"/>
            </a:endParaRPr>
          </a:p>
          <a:p>
            <a:pPr indent="-290274" lvl="0" marL="457200" rtl="0" algn="l">
              <a:lnSpc>
                <a:spcPct val="142857"/>
              </a:lnSpc>
              <a:spcBef>
                <a:spcPts val="0"/>
              </a:spcBef>
              <a:spcAft>
                <a:spcPts val="0"/>
              </a:spcAft>
              <a:buClr>
                <a:srgbClr val="202124"/>
              </a:buClr>
              <a:buSzPct val="100000"/>
              <a:buFont typeface="Roboto"/>
              <a:buChar char="●"/>
            </a:pPr>
            <a:r>
              <a:rPr lang="en-US" sz="1050">
                <a:solidFill>
                  <a:srgbClr val="202124"/>
                </a:solidFill>
                <a:latin typeface="Roboto"/>
                <a:ea typeface="Roboto"/>
                <a:cs typeface="Roboto"/>
                <a:sym typeface="Roboto"/>
              </a:rPr>
              <a:t>You have to choose a term before searching classes (rather than seeing all terms it is </a:t>
            </a:r>
            <a:r>
              <a:rPr lang="en-US" sz="1050">
                <a:solidFill>
                  <a:srgbClr val="202124"/>
                </a:solidFill>
                <a:latin typeface="Roboto"/>
                <a:ea typeface="Roboto"/>
                <a:cs typeface="Roboto"/>
                <a:sym typeface="Roboto"/>
              </a:rPr>
              <a:t>available</a:t>
            </a:r>
            <a:r>
              <a:rPr lang="en-US" sz="1050">
                <a:solidFill>
                  <a:srgbClr val="202124"/>
                </a:solidFill>
                <a:latin typeface="Roboto"/>
                <a:ea typeface="Roboto"/>
                <a:cs typeface="Roboto"/>
                <a:sym typeface="Roboto"/>
              </a:rPr>
              <a:t>, even for just two terms)</a:t>
            </a:r>
            <a:endParaRPr sz="1050">
              <a:solidFill>
                <a:srgbClr val="202124"/>
              </a:solidFill>
              <a:latin typeface="Roboto"/>
              <a:ea typeface="Roboto"/>
              <a:cs typeface="Roboto"/>
              <a:sym typeface="Roboto"/>
            </a:endParaRPr>
          </a:p>
          <a:p>
            <a:pPr indent="-290274" lvl="0" marL="457200" rtl="0" algn="l">
              <a:lnSpc>
                <a:spcPct val="142857"/>
              </a:lnSpc>
              <a:spcBef>
                <a:spcPts val="0"/>
              </a:spcBef>
              <a:spcAft>
                <a:spcPts val="0"/>
              </a:spcAft>
              <a:buClr>
                <a:srgbClr val="202124"/>
              </a:buClr>
              <a:buSzPct val="100000"/>
              <a:buFont typeface="Roboto"/>
              <a:buChar char="●"/>
            </a:pPr>
            <a:r>
              <a:rPr lang="en-US" sz="1050">
                <a:solidFill>
                  <a:srgbClr val="202124"/>
                </a:solidFill>
                <a:latin typeface="Roboto"/>
                <a:ea typeface="Roboto"/>
                <a:cs typeface="Roboto"/>
                <a:sym typeface="Roboto"/>
              </a:rPr>
              <a:t>shows every section and so many clicks</a:t>
            </a:r>
            <a:endParaRPr sz="1050">
              <a:solidFill>
                <a:srgbClr val="202124"/>
              </a:solidFill>
              <a:latin typeface="Roboto"/>
              <a:ea typeface="Roboto"/>
              <a:cs typeface="Roboto"/>
              <a:sym typeface="Roboto"/>
            </a:endParaRPr>
          </a:p>
          <a:p>
            <a:pPr indent="-290274" lvl="0" marL="457200" rtl="0" algn="l">
              <a:lnSpc>
                <a:spcPct val="142857"/>
              </a:lnSpc>
              <a:spcBef>
                <a:spcPts val="0"/>
              </a:spcBef>
              <a:spcAft>
                <a:spcPts val="0"/>
              </a:spcAft>
              <a:buClr>
                <a:srgbClr val="202124"/>
              </a:buClr>
              <a:buSzPct val="100000"/>
              <a:buFont typeface="Roboto"/>
              <a:buChar char="●"/>
            </a:pPr>
            <a:r>
              <a:rPr lang="en-US" sz="1050">
                <a:solidFill>
                  <a:srgbClr val="202124"/>
                </a:solidFill>
                <a:latin typeface="Roboto"/>
                <a:ea typeface="Roboto"/>
                <a:cs typeface="Roboto"/>
                <a:sym typeface="Roboto"/>
              </a:rPr>
              <a:t>There are SO many buttons to get to what you want</a:t>
            </a:r>
            <a:endParaRPr sz="1050">
              <a:solidFill>
                <a:srgbClr val="202124"/>
              </a:solidFill>
              <a:latin typeface="Roboto"/>
              <a:ea typeface="Roboto"/>
              <a:cs typeface="Roboto"/>
              <a:sym typeface="Roboto"/>
            </a:endParaRPr>
          </a:p>
          <a:p>
            <a:pPr indent="-290274" lvl="0" marL="457200" rtl="0" algn="l">
              <a:lnSpc>
                <a:spcPct val="142857"/>
              </a:lnSpc>
              <a:spcBef>
                <a:spcPts val="0"/>
              </a:spcBef>
              <a:spcAft>
                <a:spcPts val="0"/>
              </a:spcAft>
              <a:buClr>
                <a:srgbClr val="202124"/>
              </a:buClr>
              <a:buSzPct val="100000"/>
              <a:buFont typeface="Roboto"/>
              <a:buChar char="●"/>
            </a:pPr>
            <a:r>
              <a:rPr lang="en-US" sz="1050">
                <a:solidFill>
                  <a:srgbClr val="202124"/>
                </a:solidFill>
                <a:latin typeface="Roboto"/>
                <a:ea typeface="Roboto"/>
                <a:cs typeface="Roboto"/>
                <a:sym typeface="Roboto"/>
              </a:rPr>
              <a:t>Courses are hard to find and register</a:t>
            </a:r>
            <a:endParaRPr sz="1050">
              <a:solidFill>
                <a:srgbClr val="202124"/>
              </a:solidFill>
              <a:latin typeface="Roboto"/>
              <a:ea typeface="Roboto"/>
              <a:cs typeface="Roboto"/>
              <a:sym typeface="Roboto"/>
            </a:endParaRPr>
          </a:p>
          <a:p>
            <a:pPr indent="-290274" lvl="0" marL="457200" rtl="0" algn="l">
              <a:lnSpc>
                <a:spcPct val="142857"/>
              </a:lnSpc>
              <a:spcBef>
                <a:spcPts val="0"/>
              </a:spcBef>
              <a:spcAft>
                <a:spcPts val="0"/>
              </a:spcAft>
              <a:buClr>
                <a:srgbClr val="202124"/>
              </a:buClr>
              <a:buSzPct val="100000"/>
              <a:buFont typeface="Roboto"/>
              <a:buChar char="●"/>
            </a:pPr>
            <a:r>
              <a:rPr lang="en-US" sz="1050">
                <a:solidFill>
                  <a:srgbClr val="202124"/>
                </a:solidFill>
                <a:latin typeface="Roboto"/>
                <a:ea typeface="Roboto"/>
                <a:cs typeface="Roboto"/>
                <a:sym typeface="Roboto"/>
              </a:rPr>
              <a:t>cant see all the sections neatly</a:t>
            </a:r>
            <a:endParaRPr sz="1050">
              <a:solidFill>
                <a:srgbClr val="202124"/>
              </a:solidFill>
              <a:latin typeface="Roboto"/>
              <a:ea typeface="Roboto"/>
              <a:cs typeface="Roboto"/>
              <a:sym typeface="Roboto"/>
            </a:endParaRPr>
          </a:p>
          <a:p>
            <a:pPr indent="-290274" lvl="0" marL="457200" rtl="0" algn="l">
              <a:lnSpc>
                <a:spcPct val="142857"/>
              </a:lnSpc>
              <a:spcBef>
                <a:spcPts val="0"/>
              </a:spcBef>
              <a:spcAft>
                <a:spcPts val="0"/>
              </a:spcAft>
              <a:buClr>
                <a:srgbClr val="202124"/>
              </a:buClr>
              <a:buSzPct val="100000"/>
              <a:buFont typeface="Roboto"/>
              <a:buChar char="●"/>
            </a:pPr>
            <a:r>
              <a:rPr lang="en-US" sz="1050">
                <a:solidFill>
                  <a:srgbClr val="202124"/>
                </a:solidFill>
                <a:latin typeface="Roboto"/>
                <a:ea typeface="Roboto"/>
                <a:cs typeface="Roboto"/>
                <a:sym typeface="Roboto"/>
              </a:rPr>
              <a:t>it doesn't actually iterate through any of the desired features of the site</a:t>
            </a:r>
            <a:endParaRPr sz="1050">
              <a:solidFill>
                <a:srgbClr val="202124"/>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0765530813_0_11"/>
          <p:cNvSpPr txBox="1"/>
          <p:nvPr>
            <p:ph type="title"/>
          </p:nvPr>
        </p:nvSpPr>
        <p:spPr>
          <a:xfrm>
            <a:off x="457200" y="342900"/>
            <a:ext cx="8229600" cy="5232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t>User Research: Surveys and Feedback</a:t>
            </a:r>
            <a:endParaRPr sz="2800"/>
          </a:p>
        </p:txBody>
      </p:sp>
      <p:sp>
        <p:nvSpPr>
          <p:cNvPr id="177" name="Google Shape;177;g10765530813_0_11"/>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78" name="Google Shape;178;g10765530813_0_11"/>
          <p:cNvPicPr preferRelativeResize="0"/>
          <p:nvPr>
            <p:ph idx="2" type="pic"/>
          </p:nvPr>
        </p:nvPicPr>
        <p:blipFill rotWithShape="1">
          <a:blip r:embed="rId3">
            <a:alphaModFix/>
          </a:blip>
          <a:srcRect b="0" l="0" r="-836" t="0"/>
          <a:stretch/>
        </p:blipFill>
        <p:spPr>
          <a:xfrm>
            <a:off x="457200" y="1524000"/>
            <a:ext cx="5867401" cy="4648200"/>
          </a:xfrm>
          <a:prstGeom prst="rect">
            <a:avLst/>
          </a:prstGeom>
        </p:spPr>
      </p:pic>
      <p:sp>
        <p:nvSpPr>
          <p:cNvPr id="179" name="Google Shape;179;g10765530813_0_11"/>
          <p:cNvSpPr txBox="1"/>
          <p:nvPr>
            <p:ph idx="1" type="body"/>
          </p:nvPr>
        </p:nvSpPr>
        <p:spPr>
          <a:xfrm>
            <a:off x="6419250" y="1524000"/>
            <a:ext cx="2575500" cy="4648200"/>
          </a:xfrm>
          <a:prstGeom prst="rect">
            <a:avLst/>
          </a:prstGeom>
        </p:spPr>
        <p:txBody>
          <a:bodyPr anchorCtr="0" anchor="t" bIns="45700" lIns="91425" spcFirstLastPara="1" rIns="91425" wrap="square" tIns="45700">
            <a:normAutofit fontScale="92500" lnSpcReduction="10000"/>
          </a:bodyPr>
          <a:lstStyle/>
          <a:p>
            <a:pPr indent="-290274" lvl="0" marL="457200" rtl="0" algn="l">
              <a:lnSpc>
                <a:spcPct val="142857"/>
              </a:lnSpc>
              <a:spcBef>
                <a:spcPts val="300"/>
              </a:spcBef>
              <a:spcAft>
                <a:spcPts val="0"/>
              </a:spcAft>
              <a:buClr>
                <a:srgbClr val="202124"/>
              </a:buClr>
              <a:buSzPct val="100000"/>
              <a:buFont typeface="Roboto"/>
              <a:buChar char="●"/>
            </a:pPr>
            <a:r>
              <a:rPr lang="en-US" sz="1050">
                <a:solidFill>
                  <a:srgbClr val="202124"/>
                </a:solidFill>
                <a:latin typeface="Roboto"/>
                <a:ea typeface="Roboto"/>
                <a:cs typeface="Roboto"/>
                <a:sym typeface="Roboto"/>
              </a:rPr>
              <a:t>it's kinda slow and isn't really that easy to use</a:t>
            </a:r>
            <a:endParaRPr sz="1050">
              <a:solidFill>
                <a:srgbClr val="202124"/>
              </a:solidFill>
              <a:latin typeface="Roboto"/>
              <a:ea typeface="Roboto"/>
              <a:cs typeface="Roboto"/>
              <a:sym typeface="Roboto"/>
            </a:endParaRPr>
          </a:p>
          <a:p>
            <a:pPr indent="-290274" lvl="0" marL="457200" rtl="0" algn="l">
              <a:lnSpc>
                <a:spcPct val="142857"/>
              </a:lnSpc>
              <a:spcBef>
                <a:spcPts val="0"/>
              </a:spcBef>
              <a:spcAft>
                <a:spcPts val="0"/>
              </a:spcAft>
              <a:buClr>
                <a:srgbClr val="202124"/>
              </a:buClr>
              <a:buSzPct val="100000"/>
              <a:buFont typeface="Roboto"/>
              <a:buChar char="●"/>
            </a:pPr>
            <a:r>
              <a:rPr lang="en-US" sz="1050">
                <a:solidFill>
                  <a:srgbClr val="202124"/>
                </a:solidFill>
                <a:latin typeface="Roboto"/>
                <a:ea typeface="Roboto"/>
                <a:cs typeface="Roboto"/>
                <a:sym typeface="Roboto"/>
              </a:rPr>
              <a:t>They combine both terms onto one calendar</a:t>
            </a:r>
            <a:endParaRPr sz="1050">
              <a:solidFill>
                <a:srgbClr val="202124"/>
              </a:solidFill>
              <a:latin typeface="Roboto"/>
              <a:ea typeface="Roboto"/>
              <a:cs typeface="Roboto"/>
              <a:sym typeface="Roboto"/>
            </a:endParaRPr>
          </a:p>
          <a:p>
            <a:pPr indent="-290274" lvl="0" marL="457200" rtl="0" algn="l">
              <a:lnSpc>
                <a:spcPct val="142857"/>
              </a:lnSpc>
              <a:spcBef>
                <a:spcPts val="0"/>
              </a:spcBef>
              <a:spcAft>
                <a:spcPts val="0"/>
              </a:spcAft>
              <a:buClr>
                <a:srgbClr val="202124"/>
              </a:buClr>
              <a:buSzPct val="100000"/>
              <a:buFont typeface="Roboto"/>
              <a:buChar char="●"/>
            </a:pPr>
            <a:r>
              <a:rPr lang="en-US" sz="1050">
                <a:solidFill>
                  <a:srgbClr val="202124"/>
                </a:solidFill>
                <a:latin typeface="Roboto"/>
                <a:ea typeface="Roboto"/>
                <a:cs typeface="Roboto"/>
                <a:sym typeface="Roboto"/>
              </a:rPr>
              <a:t>Why does it let me display my schedule as a pie chart. WHAT!?</a:t>
            </a:r>
            <a:endParaRPr sz="1050">
              <a:solidFill>
                <a:srgbClr val="202124"/>
              </a:solidFill>
              <a:latin typeface="Roboto"/>
              <a:ea typeface="Roboto"/>
              <a:cs typeface="Roboto"/>
              <a:sym typeface="Roboto"/>
            </a:endParaRPr>
          </a:p>
          <a:p>
            <a:pPr indent="-290274" lvl="0" marL="457200" rtl="0" algn="l">
              <a:lnSpc>
                <a:spcPct val="142857"/>
              </a:lnSpc>
              <a:spcBef>
                <a:spcPts val="0"/>
              </a:spcBef>
              <a:spcAft>
                <a:spcPts val="0"/>
              </a:spcAft>
              <a:buClr>
                <a:srgbClr val="202124"/>
              </a:buClr>
              <a:buSzPct val="100000"/>
              <a:buFont typeface="Roboto"/>
              <a:buChar char="●"/>
            </a:pPr>
            <a:r>
              <a:rPr lang="en-US" sz="1050">
                <a:solidFill>
                  <a:srgbClr val="202124"/>
                </a:solidFill>
                <a:latin typeface="Roboto"/>
                <a:ea typeface="Roboto"/>
                <a:cs typeface="Roboto"/>
                <a:sym typeface="Roboto"/>
              </a:rPr>
              <a:t>It?? Makes?</a:t>
            </a:r>
            <a:r>
              <a:rPr lang="en-US" sz="1050">
                <a:solidFill>
                  <a:srgbClr val="202124"/>
                </a:solidFill>
                <a:latin typeface="Roboto"/>
                <a:ea typeface="Roboto"/>
                <a:cs typeface="Roboto"/>
                <a:sym typeface="Roboto"/>
              </a:rPr>
              <a:t>?</a:t>
            </a:r>
            <a:r>
              <a:rPr lang="en-US" sz="1050">
                <a:solidFill>
                  <a:srgbClr val="202124"/>
                </a:solidFill>
                <a:latin typeface="Roboto"/>
                <a:ea typeface="Roboto"/>
                <a:cs typeface="Roboto"/>
                <a:sym typeface="Roboto"/>
              </a:rPr>
              <a:t> No</a:t>
            </a:r>
            <a:r>
              <a:rPr lang="en-US" sz="1050">
                <a:solidFill>
                  <a:srgbClr val="202124"/>
                </a:solidFill>
                <a:latin typeface="Roboto"/>
                <a:ea typeface="Roboto"/>
                <a:cs typeface="Roboto"/>
                <a:sym typeface="Roboto"/>
              </a:rPr>
              <a:t>?? </a:t>
            </a:r>
            <a:r>
              <a:rPr lang="en-US" sz="1050">
                <a:solidFill>
                  <a:srgbClr val="202124"/>
                </a:solidFill>
                <a:latin typeface="Roboto"/>
                <a:ea typeface="Roboto"/>
                <a:cs typeface="Roboto"/>
                <a:sym typeface="Roboto"/>
              </a:rPr>
              <a:t>Sense??</a:t>
            </a:r>
            <a:endParaRPr sz="1050">
              <a:solidFill>
                <a:srgbClr val="202124"/>
              </a:solidFill>
              <a:latin typeface="Roboto"/>
              <a:ea typeface="Roboto"/>
              <a:cs typeface="Roboto"/>
              <a:sym typeface="Roboto"/>
            </a:endParaRPr>
          </a:p>
          <a:p>
            <a:pPr indent="-290274" lvl="0" marL="457200" rtl="0" algn="l">
              <a:lnSpc>
                <a:spcPct val="142857"/>
              </a:lnSpc>
              <a:spcBef>
                <a:spcPts val="0"/>
              </a:spcBef>
              <a:spcAft>
                <a:spcPts val="0"/>
              </a:spcAft>
              <a:buClr>
                <a:srgbClr val="202124"/>
              </a:buClr>
              <a:buSzPct val="100000"/>
              <a:buFont typeface="Roboto"/>
              <a:buChar char="●"/>
            </a:pPr>
            <a:r>
              <a:rPr lang="en-US" sz="1050">
                <a:solidFill>
                  <a:srgbClr val="202124"/>
                </a:solidFill>
                <a:latin typeface="Roboto"/>
                <a:ea typeface="Roboto"/>
                <a:cs typeface="Roboto"/>
                <a:sym typeface="Roboto"/>
              </a:rPr>
              <a:t>its too complicated</a:t>
            </a:r>
            <a:endParaRPr sz="1050">
              <a:solidFill>
                <a:srgbClr val="202124"/>
              </a:solidFill>
              <a:latin typeface="Roboto"/>
              <a:ea typeface="Roboto"/>
              <a:cs typeface="Roboto"/>
              <a:sym typeface="Roboto"/>
            </a:endParaRPr>
          </a:p>
          <a:p>
            <a:pPr indent="-290274" lvl="0" marL="457200" rtl="0" algn="l">
              <a:lnSpc>
                <a:spcPct val="142857"/>
              </a:lnSpc>
              <a:spcBef>
                <a:spcPts val="0"/>
              </a:spcBef>
              <a:spcAft>
                <a:spcPts val="0"/>
              </a:spcAft>
              <a:buClr>
                <a:srgbClr val="202124"/>
              </a:buClr>
              <a:buSzPct val="100000"/>
              <a:buFont typeface="Roboto"/>
              <a:buChar char="●"/>
            </a:pPr>
            <a:r>
              <a:rPr lang="en-US" sz="1050">
                <a:solidFill>
                  <a:srgbClr val="202124"/>
                </a:solidFill>
                <a:latin typeface="Roboto"/>
                <a:ea typeface="Roboto"/>
                <a:cs typeface="Roboto"/>
                <a:sym typeface="Roboto"/>
              </a:rPr>
              <a:t>Everything requires way too many steps and things aren't well labeled</a:t>
            </a:r>
            <a:endParaRPr sz="1050">
              <a:solidFill>
                <a:srgbClr val="202124"/>
              </a:solidFill>
              <a:latin typeface="Roboto"/>
              <a:ea typeface="Roboto"/>
              <a:cs typeface="Roboto"/>
              <a:sym typeface="Roboto"/>
            </a:endParaRPr>
          </a:p>
          <a:p>
            <a:pPr indent="-290274" lvl="0" marL="457200" rtl="0" algn="l">
              <a:lnSpc>
                <a:spcPct val="142857"/>
              </a:lnSpc>
              <a:spcBef>
                <a:spcPts val="0"/>
              </a:spcBef>
              <a:spcAft>
                <a:spcPts val="0"/>
              </a:spcAft>
              <a:buClr>
                <a:srgbClr val="202124"/>
              </a:buClr>
              <a:buSzPct val="100000"/>
              <a:buFont typeface="Roboto"/>
              <a:buChar char="●"/>
            </a:pPr>
            <a:r>
              <a:rPr lang="en-US" sz="1050">
                <a:solidFill>
                  <a:srgbClr val="202124"/>
                </a:solidFill>
                <a:latin typeface="Roboto"/>
                <a:ea typeface="Roboto"/>
                <a:cs typeface="Roboto"/>
                <a:sym typeface="Roboto"/>
              </a:rPr>
              <a:t>Cant even use the calendar or calendar mixes terms together</a:t>
            </a:r>
            <a:endParaRPr sz="1050">
              <a:solidFill>
                <a:srgbClr val="202124"/>
              </a:solidFill>
              <a:latin typeface="Roboto"/>
              <a:ea typeface="Roboto"/>
              <a:cs typeface="Roboto"/>
              <a:sym typeface="Roboto"/>
            </a:endParaRPr>
          </a:p>
          <a:p>
            <a:pPr indent="-290274" lvl="0" marL="457200" rtl="0" algn="l">
              <a:lnSpc>
                <a:spcPct val="142857"/>
              </a:lnSpc>
              <a:spcBef>
                <a:spcPts val="0"/>
              </a:spcBef>
              <a:spcAft>
                <a:spcPts val="0"/>
              </a:spcAft>
              <a:buClr>
                <a:srgbClr val="202124"/>
              </a:buClr>
              <a:buSzPct val="100000"/>
              <a:buFont typeface="Roboto"/>
              <a:buChar char="●"/>
            </a:pPr>
            <a:r>
              <a:rPr lang="en-US" sz="1050">
                <a:solidFill>
                  <a:srgbClr val="202124"/>
                </a:solidFill>
                <a:latin typeface="Roboto"/>
                <a:ea typeface="Roboto"/>
                <a:cs typeface="Roboto"/>
                <a:sym typeface="Roboto"/>
              </a:rPr>
              <a:t>The process is not efficient, grouped courses are not indicated at all</a:t>
            </a:r>
            <a:endParaRPr sz="1050">
              <a:solidFill>
                <a:srgbClr val="202124"/>
              </a:solidFill>
              <a:latin typeface="Roboto"/>
              <a:ea typeface="Roboto"/>
              <a:cs typeface="Roboto"/>
              <a:sym typeface="Roboto"/>
            </a:endParaRPr>
          </a:p>
          <a:p>
            <a:pPr indent="-290274" lvl="0" marL="457200" rtl="0" algn="l">
              <a:lnSpc>
                <a:spcPct val="142857"/>
              </a:lnSpc>
              <a:spcBef>
                <a:spcPts val="0"/>
              </a:spcBef>
              <a:spcAft>
                <a:spcPts val="0"/>
              </a:spcAft>
              <a:buClr>
                <a:srgbClr val="202124"/>
              </a:buClr>
              <a:buSzPct val="100000"/>
              <a:buFont typeface="Roboto"/>
              <a:buChar char="●"/>
            </a:pPr>
            <a:r>
              <a:rPr lang="en-US" sz="1050">
                <a:solidFill>
                  <a:srgbClr val="202124"/>
                </a:solidFill>
                <a:latin typeface="Roboto"/>
                <a:ea typeface="Roboto"/>
                <a:cs typeface="Roboto"/>
                <a:sym typeface="Roboto"/>
              </a:rPr>
              <a:t>it is nothing compared to the planner we used to have. having dropdowns as selections for classes is horrible design</a:t>
            </a:r>
            <a:endParaRPr sz="1050">
              <a:solidFill>
                <a:srgbClr val="202124"/>
              </a:solidFill>
              <a:latin typeface="Roboto"/>
              <a:ea typeface="Roboto"/>
              <a:cs typeface="Roboto"/>
              <a:sym typeface="Roboto"/>
            </a:endParaRPr>
          </a:p>
          <a:p>
            <a:pPr indent="-290274" lvl="0" marL="457200" rtl="0" algn="l">
              <a:lnSpc>
                <a:spcPct val="142857"/>
              </a:lnSpc>
              <a:spcBef>
                <a:spcPts val="0"/>
              </a:spcBef>
              <a:spcAft>
                <a:spcPts val="0"/>
              </a:spcAft>
              <a:buClr>
                <a:srgbClr val="202124"/>
              </a:buClr>
              <a:buSzPct val="100000"/>
              <a:buFont typeface="Roboto"/>
              <a:buChar char="●"/>
            </a:pPr>
            <a:r>
              <a:rPr lang="en-US" sz="1050">
                <a:solidFill>
                  <a:srgbClr val="202124"/>
                </a:solidFill>
                <a:latin typeface="Roboto"/>
                <a:ea typeface="Roboto"/>
                <a:cs typeface="Roboto"/>
                <a:sym typeface="Roboto"/>
              </a:rPr>
              <a:t>The way the schedule looks - just a list is not the best way to represent it</a:t>
            </a:r>
            <a:endParaRPr sz="1050">
              <a:solidFill>
                <a:srgbClr val="202124"/>
              </a:solidFill>
              <a:latin typeface="Roboto"/>
              <a:ea typeface="Roboto"/>
              <a:cs typeface="Roboto"/>
              <a:sym typeface="Roboto"/>
            </a:endParaRPr>
          </a:p>
          <a:p>
            <a:pPr indent="0" lvl="0" marL="0" rtl="0" algn="l">
              <a:lnSpc>
                <a:spcPct val="142857"/>
              </a:lnSpc>
              <a:spcBef>
                <a:spcPts val="300"/>
              </a:spcBef>
              <a:spcAft>
                <a:spcPts val="0"/>
              </a:spcAft>
              <a:buNone/>
            </a:pPr>
            <a:r>
              <a:t/>
            </a:r>
            <a:endParaRPr sz="1050">
              <a:solidFill>
                <a:srgbClr val="202124"/>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0765530813_0_27"/>
          <p:cNvSpPr txBox="1"/>
          <p:nvPr>
            <p:ph type="title"/>
          </p:nvPr>
        </p:nvSpPr>
        <p:spPr>
          <a:xfrm>
            <a:off x="457200" y="342900"/>
            <a:ext cx="8229600" cy="5232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t>User Research: Surveys and Feedback</a:t>
            </a:r>
            <a:endParaRPr sz="2800"/>
          </a:p>
        </p:txBody>
      </p:sp>
      <p:sp>
        <p:nvSpPr>
          <p:cNvPr id="186" name="Google Shape;186;g10765530813_0_27"/>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87" name="Google Shape;187;g10765530813_0_27"/>
          <p:cNvPicPr preferRelativeResize="0"/>
          <p:nvPr>
            <p:ph idx="2" type="pic"/>
          </p:nvPr>
        </p:nvPicPr>
        <p:blipFill rotWithShape="1">
          <a:blip r:embed="rId3">
            <a:alphaModFix/>
          </a:blip>
          <a:srcRect b="0" l="0" r="0" t="0"/>
          <a:stretch/>
        </p:blipFill>
        <p:spPr>
          <a:xfrm>
            <a:off x="457200" y="1524000"/>
            <a:ext cx="5867400" cy="4648200"/>
          </a:xfrm>
          <a:prstGeom prst="rect">
            <a:avLst/>
          </a:prstGeom>
        </p:spPr>
      </p:pic>
      <p:sp>
        <p:nvSpPr>
          <p:cNvPr id="188" name="Google Shape;188;g10765530813_0_27"/>
          <p:cNvSpPr txBox="1"/>
          <p:nvPr>
            <p:ph idx="1" type="body"/>
          </p:nvPr>
        </p:nvSpPr>
        <p:spPr>
          <a:xfrm>
            <a:off x="6324600" y="1524000"/>
            <a:ext cx="2565000" cy="4648200"/>
          </a:xfrm>
          <a:prstGeom prst="rect">
            <a:avLst/>
          </a:prstGeom>
        </p:spPr>
        <p:txBody>
          <a:bodyPr anchorCtr="0" anchor="t" bIns="45700" lIns="91425" spcFirstLastPara="1" rIns="91425" wrap="square" tIns="45700">
            <a:normAutofit/>
          </a:bodyPr>
          <a:lstStyle/>
          <a:p>
            <a:pPr indent="-295275" lvl="0" marL="457200" rtl="0" algn="l">
              <a:lnSpc>
                <a:spcPct val="142857"/>
              </a:lnSpc>
              <a:spcBef>
                <a:spcPts val="30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The whole process is confusing and complicated, which makes people worry about if payments go through and what charges are made</a:t>
            </a:r>
            <a:endParaRPr sz="1050">
              <a:solidFill>
                <a:srgbClr val="202124"/>
              </a:solidFill>
              <a:latin typeface="Roboto"/>
              <a:ea typeface="Roboto"/>
              <a:cs typeface="Roboto"/>
              <a:sym typeface="Roboto"/>
            </a:endParaRPr>
          </a:p>
          <a:p>
            <a:pPr indent="-295275" lvl="0" marL="457200" rtl="0" algn="l">
              <a:lnSpc>
                <a:spcPct val="142857"/>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Confusing statements</a:t>
            </a:r>
            <a:endParaRPr sz="1050">
              <a:solidFill>
                <a:srgbClr val="202124"/>
              </a:solidFill>
              <a:latin typeface="Roboto"/>
              <a:ea typeface="Roboto"/>
              <a:cs typeface="Roboto"/>
              <a:sym typeface="Roboto"/>
            </a:endParaRPr>
          </a:p>
          <a:p>
            <a:pPr indent="-295275" lvl="0" marL="457200" rtl="0" algn="l">
              <a:lnSpc>
                <a:spcPct val="142857"/>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It makes no sense</a:t>
            </a:r>
            <a:endParaRPr sz="1050">
              <a:solidFill>
                <a:srgbClr val="202124"/>
              </a:solidFill>
              <a:latin typeface="Roboto"/>
              <a:ea typeface="Roboto"/>
              <a:cs typeface="Roboto"/>
              <a:sym typeface="Roboto"/>
            </a:endParaRPr>
          </a:p>
          <a:p>
            <a:pPr indent="-295275" lvl="0" marL="457200" rtl="0" algn="l">
              <a:lnSpc>
                <a:spcPct val="142857"/>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It sucks</a:t>
            </a:r>
            <a:endParaRPr sz="1050">
              <a:solidFill>
                <a:srgbClr val="202124"/>
              </a:solidFill>
              <a:latin typeface="Roboto"/>
              <a:ea typeface="Roboto"/>
              <a:cs typeface="Roboto"/>
              <a:sym typeface="Roboto"/>
            </a:endParaRPr>
          </a:p>
          <a:p>
            <a:pPr indent="-295275" lvl="0" marL="457200" rtl="0" algn="l">
              <a:lnSpc>
                <a:spcPct val="142857"/>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Half of it students don't use and none of it makes sense</a:t>
            </a:r>
            <a:endParaRPr sz="1050">
              <a:solidFill>
                <a:srgbClr val="202124"/>
              </a:solidFill>
              <a:latin typeface="Roboto"/>
              <a:ea typeface="Roboto"/>
              <a:cs typeface="Roboto"/>
              <a:sym typeface="Roboto"/>
            </a:endParaRPr>
          </a:p>
          <a:p>
            <a:pPr indent="-295275" lvl="0" marL="457200" rtl="0" algn="l">
              <a:lnSpc>
                <a:spcPct val="142857"/>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Data inconsistent and incorrect</a:t>
            </a:r>
            <a:endParaRPr sz="1050">
              <a:solidFill>
                <a:srgbClr val="202124"/>
              </a:solidFill>
              <a:latin typeface="Roboto"/>
              <a:ea typeface="Roboto"/>
              <a:cs typeface="Roboto"/>
              <a:sym typeface="Roboto"/>
            </a:endParaRPr>
          </a:p>
          <a:p>
            <a:pPr indent="-295275" lvl="0" marL="457200" rtl="0" algn="l">
              <a:lnSpc>
                <a:spcPct val="142857"/>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Confusing layout</a:t>
            </a:r>
            <a:endParaRPr sz="1050">
              <a:solidFill>
                <a:srgbClr val="202124"/>
              </a:solidFill>
              <a:latin typeface="Roboto"/>
              <a:ea typeface="Roboto"/>
              <a:cs typeface="Roboto"/>
              <a:sym typeface="Roboto"/>
            </a:endParaRPr>
          </a:p>
          <a:p>
            <a:pPr indent="-295275" lvl="0" marL="457200" rtl="0" algn="l">
              <a:lnSpc>
                <a:spcPct val="142857"/>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Again, good design is simple design. Things should be 1 click from the homepage. having popup and </a:t>
            </a:r>
            <a:r>
              <a:rPr lang="en-US" sz="1050">
                <a:solidFill>
                  <a:srgbClr val="202124"/>
                </a:solidFill>
                <a:latin typeface="Roboto"/>
                <a:ea typeface="Roboto"/>
                <a:cs typeface="Roboto"/>
                <a:sym typeface="Roboto"/>
              </a:rPr>
              <a:t>redirects</a:t>
            </a:r>
            <a:r>
              <a:rPr lang="en-US" sz="1050">
                <a:solidFill>
                  <a:srgbClr val="202124"/>
                </a:solidFill>
                <a:latin typeface="Roboto"/>
                <a:ea typeface="Roboto"/>
                <a:cs typeface="Roboto"/>
                <a:sym typeface="Roboto"/>
              </a:rPr>
              <a:t> just </a:t>
            </a:r>
            <a:r>
              <a:rPr lang="en-US" sz="1050">
                <a:solidFill>
                  <a:srgbClr val="202124"/>
                </a:solidFill>
                <a:latin typeface="Roboto"/>
                <a:ea typeface="Roboto"/>
                <a:cs typeface="Roboto"/>
                <a:sym typeface="Roboto"/>
              </a:rPr>
              <a:t>isn't</a:t>
            </a:r>
            <a:r>
              <a:rPr lang="en-US" sz="1050">
                <a:solidFill>
                  <a:srgbClr val="202124"/>
                </a:solidFill>
                <a:latin typeface="Roboto"/>
                <a:ea typeface="Roboto"/>
                <a:cs typeface="Roboto"/>
                <a:sym typeface="Roboto"/>
              </a:rPr>
              <a:t> good design</a:t>
            </a:r>
            <a:endParaRPr sz="1050">
              <a:solidFill>
                <a:srgbClr val="202124"/>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10765530813_0_35"/>
          <p:cNvSpPr txBox="1"/>
          <p:nvPr>
            <p:ph type="title"/>
          </p:nvPr>
        </p:nvSpPr>
        <p:spPr>
          <a:xfrm>
            <a:off x="457200" y="342900"/>
            <a:ext cx="8229600" cy="5232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t>User Research: Surveys and Feedback</a:t>
            </a:r>
            <a:endParaRPr sz="2800"/>
          </a:p>
        </p:txBody>
      </p:sp>
      <p:sp>
        <p:nvSpPr>
          <p:cNvPr id="195" name="Google Shape;195;g10765530813_0_35"/>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96" name="Google Shape;196;g10765530813_0_35"/>
          <p:cNvPicPr preferRelativeResize="0"/>
          <p:nvPr>
            <p:ph idx="2" type="pic"/>
          </p:nvPr>
        </p:nvPicPr>
        <p:blipFill rotWithShape="1">
          <a:blip r:embed="rId3">
            <a:alphaModFix/>
          </a:blip>
          <a:srcRect b="0" l="0" r="0" t="0"/>
          <a:stretch/>
        </p:blipFill>
        <p:spPr>
          <a:xfrm>
            <a:off x="457200" y="1524000"/>
            <a:ext cx="5867400" cy="4648199"/>
          </a:xfrm>
          <a:prstGeom prst="rect">
            <a:avLst/>
          </a:prstGeom>
        </p:spPr>
      </p:pic>
      <p:sp>
        <p:nvSpPr>
          <p:cNvPr id="197" name="Google Shape;197;g10765530813_0_35"/>
          <p:cNvSpPr txBox="1"/>
          <p:nvPr>
            <p:ph idx="1" type="body"/>
          </p:nvPr>
        </p:nvSpPr>
        <p:spPr>
          <a:xfrm>
            <a:off x="6324600" y="1524000"/>
            <a:ext cx="2565000" cy="4648200"/>
          </a:xfrm>
          <a:prstGeom prst="rect">
            <a:avLst/>
          </a:prstGeom>
        </p:spPr>
        <p:txBody>
          <a:bodyPr anchorCtr="0" anchor="t" bIns="45700" lIns="91425" spcFirstLastPara="1" rIns="91425" wrap="square" tIns="45700">
            <a:normAutofit/>
          </a:bodyPr>
          <a:lstStyle/>
          <a:p>
            <a:pPr indent="-295275" lvl="0" marL="457200" rtl="0" algn="l">
              <a:lnSpc>
                <a:spcPct val="142857"/>
              </a:lnSpc>
              <a:spcBef>
                <a:spcPts val="30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Very generic.</a:t>
            </a:r>
            <a:endParaRPr sz="1050">
              <a:solidFill>
                <a:srgbClr val="202124"/>
              </a:solidFill>
              <a:latin typeface="Roboto"/>
              <a:ea typeface="Roboto"/>
              <a:cs typeface="Roboto"/>
              <a:sym typeface="Roboto"/>
            </a:endParaRPr>
          </a:p>
          <a:p>
            <a:pPr indent="-295275" lvl="0" marL="457200" rtl="0" algn="l">
              <a:lnSpc>
                <a:spcPct val="142857"/>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Not intuitive</a:t>
            </a:r>
            <a:endParaRPr sz="1050">
              <a:solidFill>
                <a:srgbClr val="202124"/>
              </a:solidFill>
              <a:latin typeface="Roboto"/>
              <a:ea typeface="Roboto"/>
              <a:cs typeface="Roboto"/>
              <a:sym typeface="Roboto"/>
            </a:endParaRPr>
          </a:p>
          <a:p>
            <a:pPr indent="-295275" lvl="0" marL="457200" rtl="0" algn="l">
              <a:lnSpc>
                <a:spcPct val="142857"/>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Terms should be </a:t>
            </a:r>
            <a:r>
              <a:rPr lang="en-US" sz="1050">
                <a:solidFill>
                  <a:srgbClr val="202124"/>
                </a:solidFill>
                <a:latin typeface="Roboto"/>
                <a:ea typeface="Roboto"/>
                <a:cs typeface="Roboto"/>
                <a:sym typeface="Roboto"/>
              </a:rPr>
              <a:t>separate</a:t>
            </a:r>
            <a:r>
              <a:rPr lang="en-US" sz="1050">
                <a:solidFill>
                  <a:srgbClr val="202124"/>
                </a:solidFill>
                <a:latin typeface="Roboto"/>
                <a:ea typeface="Roboto"/>
                <a:cs typeface="Roboto"/>
                <a:sym typeface="Roboto"/>
              </a:rPr>
              <a:t> when viewing calendars</a:t>
            </a:r>
            <a:endParaRPr sz="1050">
              <a:solidFill>
                <a:srgbClr val="202124"/>
              </a:solidFill>
              <a:latin typeface="Roboto"/>
              <a:ea typeface="Roboto"/>
              <a:cs typeface="Roboto"/>
              <a:sym typeface="Roboto"/>
            </a:endParaRPr>
          </a:p>
          <a:p>
            <a:pPr indent="-295275" lvl="0" marL="457200" rtl="0" algn="l">
              <a:lnSpc>
                <a:spcPct val="142857"/>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It sucks</a:t>
            </a:r>
            <a:endParaRPr sz="1050">
              <a:solidFill>
                <a:srgbClr val="202124"/>
              </a:solidFill>
              <a:latin typeface="Roboto"/>
              <a:ea typeface="Roboto"/>
              <a:cs typeface="Roboto"/>
              <a:sym typeface="Roboto"/>
            </a:endParaRPr>
          </a:p>
          <a:p>
            <a:pPr indent="-295275" lvl="0" marL="457200" rtl="0" algn="l">
              <a:lnSpc>
                <a:spcPct val="142857"/>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it's</a:t>
            </a:r>
            <a:r>
              <a:rPr lang="en-US" sz="1050">
                <a:solidFill>
                  <a:srgbClr val="202124"/>
                </a:solidFill>
                <a:latin typeface="Roboto"/>
                <a:ea typeface="Roboto"/>
                <a:cs typeface="Roboto"/>
                <a:sym typeface="Roboto"/>
              </a:rPr>
              <a:t> too confusing</a:t>
            </a:r>
            <a:endParaRPr sz="1050">
              <a:solidFill>
                <a:srgbClr val="202124"/>
              </a:solidFill>
              <a:latin typeface="Roboto"/>
              <a:ea typeface="Roboto"/>
              <a:cs typeface="Roboto"/>
              <a:sym typeface="Roboto"/>
            </a:endParaRPr>
          </a:p>
          <a:p>
            <a:pPr indent="-295275" lvl="0" marL="457200" rtl="0" algn="l">
              <a:lnSpc>
                <a:spcPct val="142857"/>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Too many steps</a:t>
            </a:r>
            <a:endParaRPr sz="1050">
              <a:solidFill>
                <a:srgbClr val="202124"/>
              </a:solidFill>
              <a:latin typeface="Roboto"/>
              <a:ea typeface="Roboto"/>
              <a:cs typeface="Roboto"/>
              <a:sym typeface="Roboto"/>
            </a:endParaRPr>
          </a:p>
          <a:p>
            <a:pPr indent="-295275" lvl="0" marL="457200" rtl="0" algn="l">
              <a:lnSpc>
                <a:spcPct val="142857"/>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Too much white space</a:t>
            </a:r>
            <a:endParaRPr sz="1050">
              <a:solidFill>
                <a:srgbClr val="202124"/>
              </a:solidFill>
              <a:latin typeface="Roboto"/>
              <a:ea typeface="Roboto"/>
              <a:cs typeface="Roboto"/>
              <a:sym typeface="Roboto"/>
            </a:endParaRPr>
          </a:p>
          <a:p>
            <a:pPr indent="-295275" lvl="0" marL="457200" rtl="0" algn="l">
              <a:lnSpc>
                <a:spcPct val="142857"/>
              </a:lnSpc>
              <a:spcBef>
                <a:spcPts val="0"/>
              </a:spcBef>
              <a:spcAft>
                <a:spcPts val="0"/>
              </a:spcAft>
              <a:buClr>
                <a:srgbClr val="202124"/>
              </a:buClr>
              <a:buSzPts val="1050"/>
              <a:buFont typeface="Roboto"/>
              <a:buChar char="●"/>
            </a:pPr>
            <a:r>
              <a:rPr lang="en-US" sz="1050">
                <a:solidFill>
                  <a:srgbClr val="202124"/>
                </a:solidFill>
                <a:latin typeface="Roboto"/>
                <a:ea typeface="Roboto"/>
                <a:cs typeface="Roboto"/>
                <a:sym typeface="Roboto"/>
              </a:rPr>
              <a:t>everything is a </a:t>
            </a:r>
            <a:r>
              <a:rPr lang="en-US" sz="1050">
                <a:solidFill>
                  <a:srgbClr val="202124"/>
                </a:solidFill>
                <a:latin typeface="Roboto"/>
                <a:ea typeface="Roboto"/>
                <a:cs typeface="Roboto"/>
                <a:sym typeface="Roboto"/>
              </a:rPr>
              <a:t>drop down</a:t>
            </a:r>
            <a:r>
              <a:rPr lang="en-US" sz="1050">
                <a:solidFill>
                  <a:srgbClr val="202124"/>
                </a:solidFill>
                <a:latin typeface="Roboto"/>
                <a:ea typeface="Roboto"/>
                <a:cs typeface="Roboto"/>
                <a:sym typeface="Roboto"/>
              </a:rPr>
              <a:t> and it looks super choppy. Just very poor design</a:t>
            </a:r>
            <a:endParaRPr sz="1050">
              <a:solidFill>
                <a:srgbClr val="202124"/>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1073958388a_1_48"/>
          <p:cNvSpPr txBox="1"/>
          <p:nvPr>
            <p:ph type="title"/>
          </p:nvPr>
        </p:nvSpPr>
        <p:spPr>
          <a:xfrm>
            <a:off x="457200" y="505050"/>
            <a:ext cx="8229600" cy="5232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t>User Research: User Feedback</a:t>
            </a:r>
            <a:endParaRPr sz="2800"/>
          </a:p>
        </p:txBody>
      </p:sp>
      <p:sp>
        <p:nvSpPr>
          <p:cNvPr id="204" name="Google Shape;204;g1073958388a_1_48"/>
          <p:cNvSpPr txBox="1"/>
          <p:nvPr>
            <p:ph idx="1" type="body"/>
          </p:nvPr>
        </p:nvSpPr>
        <p:spPr>
          <a:xfrm>
            <a:off x="457200" y="1524000"/>
            <a:ext cx="8229600" cy="4983900"/>
          </a:xfrm>
          <a:prstGeom prst="rect">
            <a:avLst/>
          </a:prstGeom>
        </p:spPr>
        <p:txBody>
          <a:bodyPr anchorCtr="0" anchor="t" bIns="45700" lIns="91425" spcFirstLastPara="1" rIns="91425" wrap="square" tIns="45700">
            <a:spAutoFit/>
          </a:bodyPr>
          <a:lstStyle/>
          <a:p>
            <a:pPr indent="-288925" lvl="0" marL="457200" rtl="0" algn="l">
              <a:lnSpc>
                <a:spcPct val="142857"/>
              </a:lnSpc>
              <a:spcBef>
                <a:spcPts val="300"/>
              </a:spcBef>
              <a:spcAft>
                <a:spcPts val="0"/>
              </a:spcAft>
              <a:buClr>
                <a:srgbClr val="202124"/>
              </a:buClr>
              <a:buSzPts val="950"/>
              <a:buFont typeface="Roboto"/>
              <a:buAutoNum type="arabicPeriod"/>
            </a:pPr>
            <a:r>
              <a:rPr lang="en-US" sz="950">
                <a:solidFill>
                  <a:srgbClr val="202124"/>
                </a:solidFill>
                <a:latin typeface="Roboto"/>
                <a:ea typeface="Roboto"/>
                <a:cs typeface="Roboto"/>
                <a:sym typeface="Roboto"/>
              </a:rPr>
              <a:t>Course selection is complex and difficult</a:t>
            </a:r>
            <a:endParaRPr sz="950">
              <a:solidFill>
                <a:srgbClr val="202124"/>
              </a:solidFill>
              <a:latin typeface="Roboto"/>
              <a:ea typeface="Roboto"/>
              <a:cs typeface="Roboto"/>
              <a:sym typeface="Roboto"/>
            </a:endParaRPr>
          </a:p>
          <a:p>
            <a:pPr indent="-288925" lvl="0" marL="457200" rtl="0" algn="l">
              <a:lnSpc>
                <a:spcPct val="142857"/>
              </a:lnSpc>
              <a:spcBef>
                <a:spcPts val="0"/>
              </a:spcBef>
              <a:spcAft>
                <a:spcPts val="0"/>
              </a:spcAft>
              <a:buClr>
                <a:srgbClr val="202124"/>
              </a:buClr>
              <a:buSzPts val="950"/>
              <a:buFont typeface="Roboto"/>
              <a:buAutoNum type="arabicPeriod"/>
            </a:pPr>
            <a:r>
              <a:rPr lang="en-US" sz="950">
                <a:solidFill>
                  <a:srgbClr val="202124"/>
                </a:solidFill>
                <a:latin typeface="Roboto"/>
                <a:ea typeface="Roboto"/>
                <a:cs typeface="Roboto"/>
                <a:sym typeface="Roboto"/>
              </a:rPr>
              <a:t>Workday sucks overall. Nothing ever works. Nothing is easy to find. Scheduling through it is always a disaster.</a:t>
            </a:r>
            <a:endParaRPr sz="950">
              <a:solidFill>
                <a:srgbClr val="202124"/>
              </a:solidFill>
              <a:latin typeface="Roboto"/>
              <a:ea typeface="Roboto"/>
              <a:cs typeface="Roboto"/>
              <a:sym typeface="Roboto"/>
            </a:endParaRPr>
          </a:p>
          <a:p>
            <a:pPr indent="-288925" lvl="0" marL="457200" rtl="0" algn="l">
              <a:lnSpc>
                <a:spcPct val="142857"/>
              </a:lnSpc>
              <a:spcBef>
                <a:spcPts val="0"/>
              </a:spcBef>
              <a:spcAft>
                <a:spcPts val="0"/>
              </a:spcAft>
              <a:buClr>
                <a:srgbClr val="202124"/>
              </a:buClr>
              <a:buSzPts val="950"/>
              <a:buFont typeface="Roboto"/>
              <a:buAutoNum type="arabicPeriod"/>
            </a:pPr>
            <a:r>
              <a:rPr lang="en-US" sz="950">
                <a:solidFill>
                  <a:srgbClr val="202124"/>
                </a:solidFill>
                <a:latin typeface="Roboto"/>
                <a:ea typeface="Roboto"/>
                <a:cs typeface="Roboto"/>
                <a:sym typeface="Roboto"/>
              </a:rPr>
              <a:t>Nothing just make it more simpler and fix the above give points</a:t>
            </a:r>
            <a:endParaRPr sz="950">
              <a:solidFill>
                <a:srgbClr val="202124"/>
              </a:solidFill>
              <a:latin typeface="Roboto"/>
              <a:ea typeface="Roboto"/>
              <a:cs typeface="Roboto"/>
              <a:sym typeface="Roboto"/>
            </a:endParaRPr>
          </a:p>
          <a:p>
            <a:pPr indent="-288925" lvl="0" marL="457200" rtl="0" algn="l">
              <a:lnSpc>
                <a:spcPct val="142857"/>
              </a:lnSpc>
              <a:spcBef>
                <a:spcPts val="0"/>
              </a:spcBef>
              <a:spcAft>
                <a:spcPts val="0"/>
              </a:spcAft>
              <a:buClr>
                <a:srgbClr val="202124"/>
              </a:buClr>
              <a:buSzPts val="950"/>
              <a:buFont typeface="Roboto"/>
              <a:buAutoNum type="arabicPeriod"/>
            </a:pPr>
            <a:r>
              <a:rPr lang="en-US" sz="950">
                <a:solidFill>
                  <a:srgbClr val="202124"/>
                </a:solidFill>
                <a:latin typeface="Roboto"/>
                <a:ea typeface="Roboto"/>
                <a:cs typeface="Roboto"/>
                <a:sym typeface="Roboto"/>
              </a:rPr>
              <a:t>The </a:t>
            </a:r>
            <a:r>
              <a:rPr lang="en-US" sz="950">
                <a:solidFill>
                  <a:srgbClr val="202124"/>
                </a:solidFill>
                <a:latin typeface="Roboto"/>
                <a:ea typeface="Roboto"/>
                <a:cs typeface="Roboto"/>
                <a:sym typeface="Roboto"/>
              </a:rPr>
              <a:t>course tracker</a:t>
            </a:r>
            <a:r>
              <a:rPr lang="en-US" sz="950">
                <a:solidFill>
                  <a:srgbClr val="202124"/>
                </a:solidFill>
                <a:latin typeface="Roboto"/>
                <a:ea typeface="Roboto"/>
                <a:cs typeface="Roboto"/>
                <a:sym typeface="Roboto"/>
              </a:rPr>
              <a:t> sheet in workday is kinda confusing</a:t>
            </a:r>
            <a:endParaRPr sz="950">
              <a:solidFill>
                <a:srgbClr val="202124"/>
              </a:solidFill>
              <a:latin typeface="Roboto"/>
              <a:ea typeface="Roboto"/>
              <a:cs typeface="Roboto"/>
              <a:sym typeface="Roboto"/>
            </a:endParaRPr>
          </a:p>
          <a:p>
            <a:pPr indent="-288925" lvl="0" marL="457200" rtl="0" algn="l">
              <a:lnSpc>
                <a:spcPct val="142857"/>
              </a:lnSpc>
              <a:spcBef>
                <a:spcPts val="0"/>
              </a:spcBef>
              <a:spcAft>
                <a:spcPts val="0"/>
              </a:spcAft>
              <a:buClr>
                <a:srgbClr val="202124"/>
              </a:buClr>
              <a:buSzPts val="950"/>
              <a:buFont typeface="Roboto"/>
              <a:buAutoNum type="arabicPeriod"/>
            </a:pPr>
            <a:r>
              <a:rPr lang="en-US" sz="950">
                <a:solidFill>
                  <a:srgbClr val="202124"/>
                </a:solidFill>
                <a:latin typeface="Roboto"/>
                <a:ea typeface="Roboto"/>
                <a:cs typeface="Roboto"/>
                <a:sym typeface="Roboto"/>
              </a:rPr>
              <a:t>Super long time for course registration, lag worse than banner</a:t>
            </a:r>
            <a:endParaRPr sz="950">
              <a:solidFill>
                <a:srgbClr val="202124"/>
              </a:solidFill>
              <a:latin typeface="Roboto"/>
              <a:ea typeface="Roboto"/>
              <a:cs typeface="Roboto"/>
              <a:sym typeface="Roboto"/>
            </a:endParaRPr>
          </a:p>
          <a:p>
            <a:pPr indent="-288925" lvl="0" marL="457200" rtl="0" algn="l">
              <a:lnSpc>
                <a:spcPct val="142857"/>
              </a:lnSpc>
              <a:spcBef>
                <a:spcPts val="0"/>
              </a:spcBef>
              <a:spcAft>
                <a:spcPts val="0"/>
              </a:spcAft>
              <a:buClr>
                <a:srgbClr val="202124"/>
              </a:buClr>
              <a:buSzPts val="950"/>
              <a:buFont typeface="Roboto"/>
              <a:buAutoNum type="arabicPeriod"/>
            </a:pPr>
            <a:r>
              <a:rPr lang="en-US" sz="950">
                <a:solidFill>
                  <a:srgbClr val="202124"/>
                </a:solidFill>
                <a:latin typeface="Roboto"/>
                <a:ea typeface="Roboto"/>
                <a:cs typeface="Roboto"/>
                <a:sym typeface="Roboto"/>
              </a:rPr>
              <a:t>Wish they had an app (they might not sure)</a:t>
            </a:r>
            <a:endParaRPr sz="950">
              <a:solidFill>
                <a:srgbClr val="202124"/>
              </a:solidFill>
              <a:latin typeface="Roboto"/>
              <a:ea typeface="Roboto"/>
              <a:cs typeface="Roboto"/>
              <a:sym typeface="Roboto"/>
            </a:endParaRPr>
          </a:p>
          <a:p>
            <a:pPr indent="-288925" lvl="0" marL="457200" rtl="0" algn="l">
              <a:lnSpc>
                <a:spcPct val="142857"/>
              </a:lnSpc>
              <a:spcBef>
                <a:spcPts val="0"/>
              </a:spcBef>
              <a:spcAft>
                <a:spcPts val="0"/>
              </a:spcAft>
              <a:buClr>
                <a:srgbClr val="202124"/>
              </a:buClr>
              <a:buSzPts val="950"/>
              <a:buFont typeface="Roboto"/>
              <a:buAutoNum type="arabicPeriod"/>
            </a:pPr>
            <a:r>
              <a:rPr lang="en-US" sz="950">
                <a:solidFill>
                  <a:srgbClr val="202124"/>
                </a:solidFill>
                <a:latin typeface="Roboto"/>
                <a:ea typeface="Roboto"/>
                <a:cs typeface="Roboto"/>
                <a:sym typeface="Roboto"/>
              </a:rPr>
              <a:t>UX is inconsistent on mobile vs desktop and “Expense” tab isn’t available at all on mobile</a:t>
            </a:r>
            <a:endParaRPr sz="950">
              <a:solidFill>
                <a:srgbClr val="202124"/>
              </a:solidFill>
              <a:latin typeface="Roboto"/>
              <a:ea typeface="Roboto"/>
              <a:cs typeface="Roboto"/>
              <a:sym typeface="Roboto"/>
            </a:endParaRPr>
          </a:p>
          <a:p>
            <a:pPr indent="-288925" lvl="0" marL="457200" rtl="0" algn="l">
              <a:lnSpc>
                <a:spcPct val="142857"/>
              </a:lnSpc>
              <a:spcBef>
                <a:spcPts val="0"/>
              </a:spcBef>
              <a:spcAft>
                <a:spcPts val="0"/>
              </a:spcAft>
              <a:buClr>
                <a:srgbClr val="202124"/>
              </a:buClr>
              <a:buSzPts val="950"/>
              <a:buFont typeface="Roboto"/>
              <a:buAutoNum type="arabicPeriod"/>
            </a:pPr>
            <a:r>
              <a:rPr lang="en-US" sz="950">
                <a:solidFill>
                  <a:srgbClr val="202124"/>
                </a:solidFill>
                <a:latin typeface="Roboto"/>
                <a:ea typeface="Roboto"/>
                <a:cs typeface="Roboto"/>
                <a:sym typeface="Roboto"/>
              </a:rPr>
              <a:t>Requesting transcripts is confusing</a:t>
            </a:r>
            <a:endParaRPr sz="950">
              <a:solidFill>
                <a:srgbClr val="202124"/>
              </a:solidFill>
              <a:latin typeface="Roboto"/>
              <a:ea typeface="Roboto"/>
              <a:cs typeface="Roboto"/>
              <a:sym typeface="Roboto"/>
            </a:endParaRPr>
          </a:p>
          <a:p>
            <a:pPr indent="-288925" lvl="0" marL="457200" rtl="0" algn="l">
              <a:lnSpc>
                <a:spcPct val="142857"/>
              </a:lnSpc>
              <a:spcBef>
                <a:spcPts val="0"/>
              </a:spcBef>
              <a:spcAft>
                <a:spcPts val="0"/>
              </a:spcAft>
              <a:buClr>
                <a:srgbClr val="202124"/>
              </a:buClr>
              <a:buSzPts val="950"/>
              <a:buFont typeface="Roboto"/>
              <a:buAutoNum type="arabicPeriod"/>
            </a:pPr>
            <a:r>
              <a:rPr lang="en-US" sz="950">
                <a:solidFill>
                  <a:srgbClr val="202124"/>
                </a:solidFill>
                <a:latin typeface="Roboto"/>
                <a:ea typeface="Roboto"/>
                <a:cs typeface="Roboto"/>
                <a:sym typeface="Roboto"/>
              </a:rPr>
              <a:t>Poor course registration steps</a:t>
            </a:r>
            <a:endParaRPr sz="950">
              <a:solidFill>
                <a:srgbClr val="202124"/>
              </a:solidFill>
              <a:latin typeface="Roboto"/>
              <a:ea typeface="Roboto"/>
              <a:cs typeface="Roboto"/>
              <a:sym typeface="Roboto"/>
            </a:endParaRPr>
          </a:p>
          <a:p>
            <a:pPr indent="-288925" lvl="0" marL="457200" rtl="0" algn="l">
              <a:lnSpc>
                <a:spcPct val="142857"/>
              </a:lnSpc>
              <a:spcBef>
                <a:spcPts val="0"/>
              </a:spcBef>
              <a:spcAft>
                <a:spcPts val="0"/>
              </a:spcAft>
              <a:buClr>
                <a:srgbClr val="202124"/>
              </a:buClr>
              <a:buSzPts val="950"/>
              <a:buFont typeface="Roboto"/>
              <a:buAutoNum type="arabicPeriod"/>
            </a:pPr>
            <a:r>
              <a:rPr lang="en-US" sz="950">
                <a:solidFill>
                  <a:srgbClr val="202124"/>
                </a:solidFill>
                <a:latin typeface="Roboto"/>
                <a:ea typeface="Roboto"/>
                <a:cs typeface="Roboto"/>
                <a:sym typeface="Roboto"/>
              </a:rPr>
              <a:t>Comparison options PLEASE. WPI planner is an amazing tool and a great reference for the direction workday should take. It's easy to swap between viewing option A with xyz class and option B with xyf class, or shuffle classes around because class is offered A and B term, and it would be really easy to take it B term but I can't see that when just planning A term.</a:t>
            </a:r>
            <a:endParaRPr sz="950">
              <a:solidFill>
                <a:srgbClr val="202124"/>
              </a:solidFill>
              <a:latin typeface="Roboto"/>
              <a:ea typeface="Roboto"/>
              <a:cs typeface="Roboto"/>
              <a:sym typeface="Roboto"/>
            </a:endParaRPr>
          </a:p>
          <a:p>
            <a:pPr indent="-288925" lvl="0" marL="457200" rtl="0" algn="l">
              <a:lnSpc>
                <a:spcPct val="142857"/>
              </a:lnSpc>
              <a:spcBef>
                <a:spcPts val="0"/>
              </a:spcBef>
              <a:spcAft>
                <a:spcPts val="0"/>
              </a:spcAft>
              <a:buClr>
                <a:srgbClr val="202124"/>
              </a:buClr>
              <a:buSzPts val="950"/>
              <a:buFont typeface="Roboto"/>
              <a:buAutoNum type="arabicPeriod"/>
            </a:pPr>
            <a:r>
              <a:rPr lang="en-US" sz="950">
                <a:solidFill>
                  <a:srgbClr val="202124"/>
                </a:solidFill>
                <a:latin typeface="Roboto"/>
                <a:ea typeface="Roboto"/>
                <a:cs typeface="Roboto"/>
                <a:sym typeface="Roboto"/>
              </a:rPr>
              <a:t>i love workday esp compared to banner web</a:t>
            </a:r>
            <a:endParaRPr sz="950">
              <a:solidFill>
                <a:srgbClr val="202124"/>
              </a:solidFill>
              <a:latin typeface="Roboto"/>
              <a:ea typeface="Roboto"/>
              <a:cs typeface="Roboto"/>
              <a:sym typeface="Roboto"/>
            </a:endParaRPr>
          </a:p>
          <a:p>
            <a:pPr indent="-288925" lvl="0" marL="457200" rtl="0" algn="l">
              <a:lnSpc>
                <a:spcPct val="142857"/>
              </a:lnSpc>
              <a:spcBef>
                <a:spcPts val="0"/>
              </a:spcBef>
              <a:spcAft>
                <a:spcPts val="0"/>
              </a:spcAft>
              <a:buClr>
                <a:srgbClr val="202124"/>
              </a:buClr>
              <a:buSzPts val="950"/>
              <a:buFont typeface="Roboto"/>
              <a:buAutoNum type="arabicPeriod"/>
            </a:pPr>
            <a:r>
              <a:rPr lang="en-US" sz="950">
                <a:solidFill>
                  <a:srgbClr val="202124"/>
                </a:solidFill>
                <a:latin typeface="Roboto"/>
                <a:ea typeface="Roboto"/>
                <a:cs typeface="Roboto"/>
                <a:sym typeface="Roboto"/>
              </a:rPr>
              <a:t>It all sucks</a:t>
            </a:r>
            <a:endParaRPr sz="950">
              <a:solidFill>
                <a:srgbClr val="202124"/>
              </a:solidFill>
              <a:latin typeface="Roboto"/>
              <a:ea typeface="Roboto"/>
              <a:cs typeface="Roboto"/>
              <a:sym typeface="Roboto"/>
            </a:endParaRPr>
          </a:p>
          <a:p>
            <a:pPr indent="-288925" lvl="0" marL="457200" rtl="0" algn="l">
              <a:lnSpc>
                <a:spcPct val="142857"/>
              </a:lnSpc>
              <a:spcBef>
                <a:spcPts val="0"/>
              </a:spcBef>
              <a:spcAft>
                <a:spcPts val="0"/>
              </a:spcAft>
              <a:buClr>
                <a:srgbClr val="202124"/>
              </a:buClr>
              <a:buSzPts val="950"/>
              <a:buFont typeface="Roboto"/>
              <a:buAutoNum type="arabicPeriod"/>
            </a:pPr>
            <a:r>
              <a:rPr lang="en-US" sz="950">
                <a:solidFill>
                  <a:srgbClr val="202124"/>
                </a:solidFill>
                <a:latin typeface="Roboto"/>
                <a:ea typeface="Roboto"/>
                <a:cs typeface="Roboto"/>
                <a:sym typeface="Roboto"/>
              </a:rPr>
              <a:t>it's</a:t>
            </a:r>
            <a:r>
              <a:rPr lang="en-US" sz="950">
                <a:solidFill>
                  <a:srgbClr val="202124"/>
                </a:solidFill>
                <a:latin typeface="Roboto"/>
                <a:ea typeface="Roboto"/>
                <a:cs typeface="Roboto"/>
                <a:sym typeface="Roboto"/>
              </a:rPr>
              <a:t> not user friendly</a:t>
            </a:r>
            <a:endParaRPr sz="950">
              <a:solidFill>
                <a:srgbClr val="202124"/>
              </a:solidFill>
              <a:latin typeface="Roboto"/>
              <a:ea typeface="Roboto"/>
              <a:cs typeface="Roboto"/>
              <a:sym typeface="Roboto"/>
            </a:endParaRPr>
          </a:p>
          <a:p>
            <a:pPr indent="-288925" lvl="0" marL="457200" rtl="0" algn="l">
              <a:lnSpc>
                <a:spcPct val="142857"/>
              </a:lnSpc>
              <a:spcBef>
                <a:spcPts val="0"/>
              </a:spcBef>
              <a:spcAft>
                <a:spcPts val="0"/>
              </a:spcAft>
              <a:buClr>
                <a:srgbClr val="202124"/>
              </a:buClr>
              <a:buSzPts val="950"/>
              <a:buFont typeface="Roboto"/>
              <a:buAutoNum type="arabicPeriod"/>
            </a:pPr>
            <a:r>
              <a:rPr lang="en-US" sz="950">
                <a:solidFill>
                  <a:srgbClr val="202124"/>
                </a:solidFill>
                <a:latin typeface="Roboto"/>
                <a:ea typeface="Roboto"/>
                <a:cs typeface="Roboto"/>
                <a:sym typeface="Roboto"/>
              </a:rPr>
              <a:t>Menus are heavily nested and unnecessarily hidden</a:t>
            </a:r>
            <a:endParaRPr sz="950">
              <a:solidFill>
                <a:srgbClr val="202124"/>
              </a:solidFill>
              <a:latin typeface="Roboto"/>
              <a:ea typeface="Roboto"/>
              <a:cs typeface="Roboto"/>
              <a:sym typeface="Roboto"/>
            </a:endParaRPr>
          </a:p>
          <a:p>
            <a:pPr indent="-288925" lvl="0" marL="457200" rtl="0" algn="l">
              <a:lnSpc>
                <a:spcPct val="142857"/>
              </a:lnSpc>
              <a:spcBef>
                <a:spcPts val="0"/>
              </a:spcBef>
              <a:spcAft>
                <a:spcPts val="0"/>
              </a:spcAft>
              <a:buClr>
                <a:srgbClr val="202124"/>
              </a:buClr>
              <a:buSzPts val="950"/>
              <a:buFont typeface="Roboto"/>
              <a:buAutoNum type="arabicPeriod"/>
            </a:pPr>
            <a:r>
              <a:rPr lang="en-US" sz="950">
                <a:solidFill>
                  <a:srgbClr val="202124"/>
                </a:solidFill>
                <a:latin typeface="Roboto"/>
                <a:ea typeface="Roboto"/>
                <a:cs typeface="Roboto"/>
                <a:sym typeface="Roboto"/>
              </a:rPr>
              <a:t>PLEASE HAVE COLORED CALENDARS</a:t>
            </a:r>
            <a:endParaRPr sz="950">
              <a:solidFill>
                <a:srgbClr val="202124"/>
              </a:solidFill>
              <a:latin typeface="Roboto"/>
              <a:ea typeface="Roboto"/>
              <a:cs typeface="Roboto"/>
              <a:sym typeface="Roboto"/>
            </a:endParaRPr>
          </a:p>
          <a:p>
            <a:pPr indent="-288925" lvl="0" marL="457200" rtl="0" algn="l">
              <a:lnSpc>
                <a:spcPct val="142857"/>
              </a:lnSpc>
              <a:spcBef>
                <a:spcPts val="0"/>
              </a:spcBef>
              <a:spcAft>
                <a:spcPts val="0"/>
              </a:spcAft>
              <a:buClr>
                <a:srgbClr val="202124"/>
              </a:buClr>
              <a:buSzPts val="950"/>
              <a:buFont typeface="Roboto"/>
              <a:buAutoNum type="arabicPeriod"/>
            </a:pPr>
            <a:r>
              <a:rPr lang="en-US" sz="950">
                <a:solidFill>
                  <a:srgbClr val="202124"/>
                </a:solidFill>
                <a:latin typeface="Roboto"/>
                <a:ea typeface="Roboto"/>
                <a:cs typeface="Roboto"/>
                <a:sym typeface="Roboto"/>
              </a:rPr>
              <a:t>When I went through the process of setting up my account, I felt like I never knew whether I had actually done everything I needed to. I never used Bannerweb so I have no metric to compare workday to though.</a:t>
            </a:r>
            <a:endParaRPr sz="950">
              <a:solidFill>
                <a:srgbClr val="202124"/>
              </a:solidFill>
              <a:latin typeface="Roboto"/>
              <a:ea typeface="Roboto"/>
              <a:cs typeface="Roboto"/>
              <a:sym typeface="Roboto"/>
            </a:endParaRPr>
          </a:p>
          <a:p>
            <a:pPr indent="-288925" lvl="0" marL="457200" rtl="0" algn="l">
              <a:lnSpc>
                <a:spcPct val="142857"/>
              </a:lnSpc>
              <a:spcBef>
                <a:spcPts val="0"/>
              </a:spcBef>
              <a:spcAft>
                <a:spcPts val="0"/>
              </a:spcAft>
              <a:buClr>
                <a:srgbClr val="202124"/>
              </a:buClr>
              <a:buSzPts val="950"/>
              <a:buFont typeface="Roboto"/>
              <a:buAutoNum type="arabicPeriod"/>
            </a:pPr>
            <a:r>
              <a:rPr lang="en-US" sz="950">
                <a:solidFill>
                  <a:srgbClr val="202124"/>
                </a:solidFill>
                <a:latin typeface="Roboto"/>
                <a:ea typeface="Roboto"/>
                <a:cs typeface="Roboto"/>
                <a:sym typeface="Roboto"/>
              </a:rPr>
              <a:t>More intuitive UI</a:t>
            </a:r>
            <a:endParaRPr sz="950">
              <a:solidFill>
                <a:srgbClr val="202124"/>
              </a:solidFill>
              <a:latin typeface="Roboto"/>
              <a:ea typeface="Roboto"/>
              <a:cs typeface="Roboto"/>
              <a:sym typeface="Roboto"/>
            </a:endParaRPr>
          </a:p>
          <a:p>
            <a:pPr indent="-288925" lvl="0" marL="457200" rtl="0" algn="l">
              <a:lnSpc>
                <a:spcPct val="142857"/>
              </a:lnSpc>
              <a:spcBef>
                <a:spcPts val="0"/>
              </a:spcBef>
              <a:spcAft>
                <a:spcPts val="0"/>
              </a:spcAft>
              <a:buClr>
                <a:srgbClr val="202124"/>
              </a:buClr>
              <a:buSzPts val="950"/>
              <a:buFont typeface="Roboto"/>
              <a:buAutoNum type="arabicPeriod"/>
            </a:pPr>
            <a:r>
              <a:rPr lang="en-US" sz="950">
                <a:solidFill>
                  <a:srgbClr val="202124"/>
                </a:solidFill>
                <a:latin typeface="Roboto"/>
                <a:ea typeface="Roboto"/>
                <a:cs typeface="Roboto"/>
                <a:sym typeface="Roboto"/>
              </a:rPr>
              <a:t>I've</a:t>
            </a:r>
            <a:r>
              <a:rPr lang="en-US" sz="950">
                <a:solidFill>
                  <a:srgbClr val="202124"/>
                </a:solidFill>
                <a:latin typeface="Roboto"/>
                <a:ea typeface="Roboto"/>
                <a:cs typeface="Roboto"/>
                <a:sym typeface="Roboto"/>
              </a:rPr>
              <a:t> ran into so many authorization issues with no help offered to try to find what I'm looking for. It's just such a horribly designed website</a:t>
            </a:r>
            <a:endParaRPr sz="950">
              <a:solidFill>
                <a:srgbClr val="202124"/>
              </a:solidFill>
              <a:latin typeface="Roboto"/>
              <a:ea typeface="Roboto"/>
              <a:cs typeface="Roboto"/>
              <a:sym typeface="Roboto"/>
            </a:endParaRPr>
          </a:p>
          <a:p>
            <a:pPr indent="0" lvl="0" marL="0" rtl="0" algn="l">
              <a:spcBef>
                <a:spcPts val="1200"/>
              </a:spcBef>
              <a:spcAft>
                <a:spcPts val="0"/>
              </a:spcAft>
              <a:buNone/>
            </a:pPr>
            <a:r>
              <a:t/>
            </a:r>
            <a:endParaRPr/>
          </a:p>
        </p:txBody>
      </p:sp>
      <p:sp>
        <p:nvSpPr>
          <p:cNvPr id="205" name="Google Shape;205;g1073958388a_1_48"/>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1073958388a_1_55"/>
          <p:cNvSpPr txBox="1"/>
          <p:nvPr>
            <p:ph type="title"/>
          </p:nvPr>
        </p:nvSpPr>
        <p:spPr>
          <a:xfrm>
            <a:off x="457200" y="505050"/>
            <a:ext cx="8229600" cy="5232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t>User Research: Process Maps </a:t>
            </a:r>
            <a:endParaRPr sz="2800"/>
          </a:p>
        </p:txBody>
      </p:sp>
      <p:sp>
        <p:nvSpPr>
          <p:cNvPr id="212" name="Google Shape;212;g1073958388a_1_55"/>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13" name="Google Shape;213;g1073958388a_1_55"/>
          <p:cNvPicPr preferRelativeResize="0"/>
          <p:nvPr/>
        </p:nvPicPr>
        <p:blipFill>
          <a:blip r:embed="rId3">
            <a:alphaModFix/>
          </a:blip>
          <a:stretch>
            <a:fillRect/>
          </a:stretch>
        </p:blipFill>
        <p:spPr>
          <a:xfrm>
            <a:off x="81775" y="1380325"/>
            <a:ext cx="6565228" cy="5119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076433ca14_0_2"/>
          <p:cNvSpPr txBox="1"/>
          <p:nvPr>
            <p:ph type="title"/>
          </p:nvPr>
        </p:nvSpPr>
        <p:spPr>
          <a:xfrm>
            <a:off x="457200" y="505050"/>
            <a:ext cx="8229600" cy="5232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t>User Research: Process Maps </a:t>
            </a:r>
            <a:endParaRPr sz="2800"/>
          </a:p>
        </p:txBody>
      </p:sp>
      <p:sp>
        <p:nvSpPr>
          <p:cNvPr id="220" name="Google Shape;220;g1076433ca14_0_2"/>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21" name="Google Shape;221;g1076433ca14_0_2"/>
          <p:cNvPicPr preferRelativeResize="0"/>
          <p:nvPr/>
        </p:nvPicPr>
        <p:blipFill>
          <a:blip r:embed="rId3">
            <a:alphaModFix/>
          </a:blip>
          <a:stretch>
            <a:fillRect/>
          </a:stretch>
        </p:blipFill>
        <p:spPr>
          <a:xfrm>
            <a:off x="622575" y="1143000"/>
            <a:ext cx="5516878" cy="5715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1073958388a_1_69"/>
          <p:cNvSpPr/>
          <p:nvPr/>
        </p:nvSpPr>
        <p:spPr>
          <a:xfrm>
            <a:off x="682900" y="1540150"/>
            <a:ext cx="7816800" cy="6537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1073958388a_1_69"/>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29" name="Google Shape;229;g1073958388a_1_69"/>
          <p:cNvSpPr txBox="1"/>
          <p:nvPr>
            <p:ph type="title"/>
          </p:nvPr>
        </p:nvSpPr>
        <p:spPr>
          <a:xfrm>
            <a:off x="457200" y="505050"/>
            <a:ext cx="8229600" cy="5232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t>User Research: Behavioral Studies </a:t>
            </a:r>
            <a:endParaRPr sz="2800"/>
          </a:p>
        </p:txBody>
      </p:sp>
      <p:sp>
        <p:nvSpPr>
          <p:cNvPr id="230" name="Google Shape;230;g1073958388a_1_69"/>
          <p:cNvSpPr txBox="1"/>
          <p:nvPr>
            <p:ph idx="1" type="body"/>
          </p:nvPr>
        </p:nvSpPr>
        <p:spPr>
          <a:xfrm>
            <a:off x="457200" y="1524000"/>
            <a:ext cx="8229600" cy="4648200"/>
          </a:xfrm>
          <a:prstGeom prst="rect">
            <a:avLst/>
          </a:prstGeom>
        </p:spPr>
        <p:txBody>
          <a:bodyPr anchorCtr="0" anchor="t" bIns="45700" lIns="91425" spcFirstLastPara="1" rIns="91425" wrap="square" tIns="45700">
            <a:normAutofit fontScale="70000" lnSpcReduction="20000"/>
          </a:bodyPr>
          <a:lstStyle/>
          <a:p>
            <a:pPr indent="0" lvl="0" marL="457200" rtl="0" algn="l">
              <a:lnSpc>
                <a:spcPct val="135714"/>
              </a:lnSpc>
              <a:spcBef>
                <a:spcPts val="0"/>
              </a:spcBef>
              <a:spcAft>
                <a:spcPts val="0"/>
              </a:spcAft>
              <a:buNone/>
            </a:pPr>
            <a:r>
              <a:rPr lang="en-US"/>
              <a:t>Two studies: Elements of Reading Experience and </a:t>
            </a:r>
            <a:r>
              <a:rPr lang="en-US"/>
              <a:t>Application of User Behavior Research</a:t>
            </a:r>
            <a:endParaRPr/>
          </a:p>
          <a:p>
            <a:pPr indent="0" lvl="0" marL="0" rtl="0" algn="l">
              <a:lnSpc>
                <a:spcPct val="135714"/>
              </a:lnSpc>
              <a:spcBef>
                <a:spcPts val="0"/>
              </a:spcBef>
              <a:spcAft>
                <a:spcPts val="0"/>
              </a:spcAft>
              <a:buNone/>
            </a:pPr>
            <a:r>
              <a:t/>
            </a:r>
            <a:endParaRPr/>
          </a:p>
          <a:p>
            <a:pPr indent="-308610" lvl="0" marL="457200" rtl="0" algn="l">
              <a:lnSpc>
                <a:spcPct val="135714"/>
              </a:lnSpc>
              <a:spcBef>
                <a:spcPts val="0"/>
              </a:spcBef>
              <a:spcAft>
                <a:spcPts val="0"/>
              </a:spcAft>
              <a:buSzPct val="75000"/>
              <a:buChar char="•"/>
            </a:pPr>
            <a:r>
              <a:rPr lang="en-US"/>
              <a:t>The user behavior method is a system and strategic approach involving spatial cognition and spatial behavior planning</a:t>
            </a:r>
            <a:endParaRPr/>
          </a:p>
          <a:p>
            <a:pPr indent="-308610" lvl="0" marL="457200" rtl="0" algn="l">
              <a:lnSpc>
                <a:spcPct val="135714"/>
              </a:lnSpc>
              <a:spcBef>
                <a:spcPts val="0"/>
              </a:spcBef>
              <a:spcAft>
                <a:spcPts val="0"/>
              </a:spcAft>
              <a:buSzPct val="75000"/>
              <a:buChar char="•"/>
            </a:pPr>
            <a:r>
              <a:rPr lang="en-US"/>
              <a:t>Users’ past UX must never be neglected when such a multi-purpose interactive interface is developed for complex reading activities</a:t>
            </a:r>
            <a:endParaRPr/>
          </a:p>
          <a:p>
            <a:pPr indent="-308610" lvl="0" marL="457200" marR="0" rtl="0" algn="l">
              <a:lnSpc>
                <a:spcPct val="135714"/>
              </a:lnSpc>
              <a:spcBef>
                <a:spcPts val="0"/>
              </a:spcBef>
              <a:spcAft>
                <a:spcPts val="0"/>
              </a:spcAft>
              <a:buSzPct val="75000"/>
              <a:buChar char="•"/>
            </a:pPr>
            <a:r>
              <a:rPr lang="en-US"/>
              <a:t>Guided by the contemporary trend of life, they should introduce as much technology as possible to users' daily life, instead of forcing users to adapt to rigid technology</a:t>
            </a:r>
            <a:endParaRPr/>
          </a:p>
          <a:p>
            <a:pPr indent="-308610" lvl="0" marL="457200" marR="0" rtl="0" algn="l">
              <a:lnSpc>
                <a:spcPct val="135714"/>
              </a:lnSpc>
              <a:spcBef>
                <a:spcPts val="0"/>
              </a:spcBef>
              <a:spcAft>
                <a:spcPts val="0"/>
              </a:spcAft>
              <a:buSzPct val="75000"/>
              <a:buChar char="•"/>
            </a:pPr>
            <a:r>
              <a:rPr lang="en-US"/>
              <a:t>The designer needs the information task of the application to create an effective system, that focus is to enhance the understanding of information</a:t>
            </a:r>
            <a:endParaRPr/>
          </a:p>
          <a:p>
            <a:pPr indent="-308610" lvl="0" marL="457200" marR="0" rtl="0" algn="l">
              <a:lnSpc>
                <a:spcPct val="135714"/>
              </a:lnSpc>
              <a:spcBef>
                <a:spcPts val="0"/>
              </a:spcBef>
              <a:spcAft>
                <a:spcPts val="0"/>
              </a:spcAft>
              <a:buSzPct val="75000"/>
              <a:buChar char="•"/>
            </a:pPr>
            <a:r>
              <a:rPr lang="en-US"/>
              <a:t>Positive feedback should be given to the users’ task status and operation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1073958388a_1_76"/>
          <p:cNvSpPr/>
          <p:nvPr/>
        </p:nvSpPr>
        <p:spPr>
          <a:xfrm>
            <a:off x="682900" y="1540150"/>
            <a:ext cx="7887300" cy="8718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1073958388a_1_76"/>
          <p:cNvSpPr txBox="1"/>
          <p:nvPr>
            <p:ph type="title"/>
          </p:nvPr>
        </p:nvSpPr>
        <p:spPr>
          <a:xfrm>
            <a:off x="457200" y="188700"/>
            <a:ext cx="8229600" cy="9543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t>User Research: Academic/Industry Journals </a:t>
            </a:r>
            <a:endParaRPr sz="2800"/>
          </a:p>
        </p:txBody>
      </p:sp>
      <p:sp>
        <p:nvSpPr>
          <p:cNvPr id="238" name="Google Shape;238;g1073958388a_1_76"/>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39" name="Google Shape;239;g1073958388a_1_76"/>
          <p:cNvSpPr txBox="1"/>
          <p:nvPr>
            <p:ph idx="1" type="body"/>
          </p:nvPr>
        </p:nvSpPr>
        <p:spPr>
          <a:xfrm>
            <a:off x="457200" y="1524000"/>
            <a:ext cx="8229600" cy="4648200"/>
          </a:xfrm>
          <a:prstGeom prst="rect">
            <a:avLst/>
          </a:prstGeom>
        </p:spPr>
        <p:txBody>
          <a:bodyPr anchorCtr="0" anchor="t" bIns="45700" lIns="91425" spcFirstLastPara="1" rIns="91425" wrap="square" tIns="45700">
            <a:normAutofit fontScale="62500" lnSpcReduction="10000"/>
          </a:bodyPr>
          <a:lstStyle/>
          <a:p>
            <a:pPr indent="0" lvl="0" marL="457200" rtl="0" algn="l">
              <a:lnSpc>
                <a:spcPct val="135714"/>
              </a:lnSpc>
              <a:spcBef>
                <a:spcPts val="0"/>
              </a:spcBef>
              <a:spcAft>
                <a:spcPts val="0"/>
              </a:spcAft>
              <a:buNone/>
            </a:pPr>
            <a:r>
              <a:rPr lang="en-US"/>
              <a:t>Four</a:t>
            </a:r>
            <a:r>
              <a:rPr lang="en-US"/>
              <a:t> studies: User Experience on Small Screens, The Study of Visual Elements Design Based on User Experience, The Five-Second Rules, and </a:t>
            </a:r>
            <a:r>
              <a:rPr lang="en-US"/>
              <a:t>Investigating the Quality of Motion in User Interfaces</a:t>
            </a:r>
            <a:endParaRPr/>
          </a:p>
          <a:p>
            <a:pPr indent="0" lvl="0" marL="0" rtl="0" algn="l">
              <a:lnSpc>
                <a:spcPct val="135714"/>
              </a:lnSpc>
              <a:spcBef>
                <a:spcPts val="0"/>
              </a:spcBef>
              <a:spcAft>
                <a:spcPts val="0"/>
              </a:spcAft>
              <a:buNone/>
            </a:pPr>
            <a:r>
              <a:t/>
            </a:r>
            <a:endParaRPr/>
          </a:p>
          <a:p>
            <a:pPr indent="-300037" lvl="0" marL="457200" rtl="0" algn="l">
              <a:lnSpc>
                <a:spcPct val="135714"/>
              </a:lnSpc>
              <a:spcBef>
                <a:spcPts val="0"/>
              </a:spcBef>
              <a:spcAft>
                <a:spcPts val="0"/>
              </a:spcAft>
              <a:buSzPct val="75000"/>
              <a:buChar char="•"/>
            </a:pPr>
            <a:r>
              <a:rPr lang="en-US"/>
              <a:t>Homepage design is crucial because it determines how quickly information can be locate</a:t>
            </a:r>
            <a:endParaRPr/>
          </a:p>
          <a:p>
            <a:pPr indent="-300037" lvl="0" marL="457200" rtl="0" algn="l">
              <a:lnSpc>
                <a:spcPct val="135714"/>
              </a:lnSpc>
              <a:spcBef>
                <a:spcPts val="0"/>
              </a:spcBef>
              <a:spcAft>
                <a:spcPts val="0"/>
              </a:spcAft>
              <a:buSzPct val="75000"/>
              <a:buChar char="•"/>
            </a:pPr>
            <a:r>
              <a:rPr lang="en-US"/>
              <a:t>Interactivity should be taken into consideration when designing mobile web interfaces in order to attract new users or retain existing ones</a:t>
            </a:r>
            <a:endParaRPr/>
          </a:p>
          <a:p>
            <a:pPr indent="-300037" lvl="0" marL="457200" rtl="0" algn="l">
              <a:lnSpc>
                <a:spcPct val="135714"/>
              </a:lnSpc>
              <a:spcBef>
                <a:spcPts val="0"/>
              </a:spcBef>
              <a:spcAft>
                <a:spcPts val="0"/>
              </a:spcAft>
              <a:buSzPct val="75000"/>
              <a:buChar char="•"/>
            </a:pPr>
            <a:r>
              <a:rPr lang="en-US"/>
              <a:t>The major findings in both of our studies are that “simpler is better”</a:t>
            </a:r>
            <a:endParaRPr/>
          </a:p>
          <a:p>
            <a:pPr indent="-300037" lvl="0" marL="457200" rtl="0" algn="l">
              <a:lnSpc>
                <a:spcPct val="135714"/>
              </a:lnSpc>
              <a:spcBef>
                <a:spcPts val="0"/>
              </a:spcBef>
              <a:spcAft>
                <a:spcPts val="0"/>
              </a:spcAft>
              <a:buSzPct val="75000"/>
              <a:buChar char="•"/>
            </a:pPr>
            <a:r>
              <a:rPr lang="en-US"/>
              <a:t>Contrast Principle consists of size contrast, brightness contrast, comparison of horizontal and vertical lines, and texture</a:t>
            </a:r>
            <a:endParaRPr/>
          </a:p>
          <a:p>
            <a:pPr indent="-300037" lvl="0" marL="457200" rtl="0" algn="l">
              <a:lnSpc>
                <a:spcPct val="115000"/>
              </a:lnSpc>
              <a:spcBef>
                <a:spcPts val="0"/>
              </a:spcBef>
              <a:spcAft>
                <a:spcPts val="0"/>
              </a:spcAft>
              <a:buSzPct val="75000"/>
              <a:buChar char="•"/>
            </a:pPr>
            <a:r>
              <a:rPr lang="en-US"/>
              <a:t>Main purposes of a home or landing page are generally universal: (a) to give users high-level information about a site and (b) to provide a means of getting to the more specific content areas within the site</a:t>
            </a:r>
            <a:endParaRPr/>
          </a:p>
          <a:p>
            <a:pPr indent="-272256" lvl="0" marL="457200" rtl="0" algn="l">
              <a:lnSpc>
                <a:spcPct val="135714"/>
              </a:lnSpc>
              <a:spcBef>
                <a:spcPts val="0"/>
              </a:spcBef>
              <a:spcAft>
                <a:spcPts val="0"/>
              </a:spcAft>
              <a:buSzPct val="45833"/>
              <a:buChar char="•"/>
            </a:pPr>
            <a:r>
              <a:rPr lang="en-US"/>
              <a:t>When designing for better experiences, it has become important to provide a holistic experience with consideration to emotion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4"/>
          <p:cNvSpPr txBox="1"/>
          <p:nvPr>
            <p:ph type="title"/>
          </p:nvPr>
        </p:nvSpPr>
        <p:spPr>
          <a:xfrm>
            <a:off x="1805400" y="200325"/>
            <a:ext cx="5533200" cy="817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262626"/>
              </a:buClr>
              <a:buSzPts val="4000"/>
              <a:buFont typeface="Verdana"/>
              <a:buNone/>
            </a:pPr>
            <a:r>
              <a:rPr lang="en-US">
                <a:solidFill>
                  <a:schemeClr val="lt1"/>
                </a:solidFill>
              </a:rPr>
              <a:t>Table of contents</a:t>
            </a:r>
            <a:endParaRPr>
              <a:solidFill>
                <a:schemeClr val="lt1"/>
              </a:solidFill>
            </a:endParaRPr>
          </a:p>
        </p:txBody>
      </p:sp>
      <p:sp>
        <p:nvSpPr>
          <p:cNvPr id="87" name="Google Shape;87;p4"/>
          <p:cNvSpPr txBox="1"/>
          <p:nvPr>
            <p:ph idx="1" type="body"/>
          </p:nvPr>
        </p:nvSpPr>
        <p:spPr>
          <a:xfrm>
            <a:off x="1143000" y="2611350"/>
            <a:ext cx="6858000" cy="2724300"/>
          </a:xfrm>
          <a:prstGeom prst="rect">
            <a:avLst/>
          </a:prstGeom>
          <a:noFill/>
          <a:ln>
            <a:noFill/>
          </a:ln>
        </p:spPr>
        <p:txBody>
          <a:bodyPr anchorCtr="0" anchor="t" bIns="45700" lIns="91425" spcFirstLastPara="1" rIns="91425" wrap="square" tIns="45700">
            <a:spAutoFit/>
          </a:bodyPr>
          <a:lstStyle/>
          <a:p>
            <a:pPr indent="-323850" lvl="0" marL="457200" rtl="0" algn="l">
              <a:lnSpc>
                <a:spcPct val="95000"/>
              </a:lnSpc>
              <a:spcBef>
                <a:spcPts val="0"/>
              </a:spcBef>
              <a:spcAft>
                <a:spcPts val="0"/>
              </a:spcAft>
              <a:buSzPts val="1500"/>
              <a:buAutoNum type="arabicPeriod"/>
            </a:pPr>
            <a:r>
              <a:rPr lang="en-US" sz="1500">
                <a:solidFill>
                  <a:schemeClr val="lt2"/>
                </a:solidFill>
              </a:rPr>
              <a:t>Best Web Practices Critique</a:t>
            </a:r>
            <a:endParaRPr sz="1500">
              <a:solidFill>
                <a:schemeClr val="lt2"/>
              </a:solidFill>
            </a:endParaRPr>
          </a:p>
          <a:p>
            <a:pPr indent="-323850" lvl="0" marL="457200" rtl="0" algn="l">
              <a:spcBef>
                <a:spcPts val="0"/>
              </a:spcBef>
              <a:spcAft>
                <a:spcPts val="0"/>
              </a:spcAft>
              <a:buSzPts val="1500"/>
              <a:buAutoNum type="arabicPeriod"/>
            </a:pPr>
            <a:r>
              <a:rPr lang="en-US" sz="1500">
                <a:solidFill>
                  <a:schemeClr val="lt2"/>
                </a:solidFill>
              </a:rPr>
              <a:t>User Research	</a:t>
            </a:r>
            <a:endParaRPr sz="1500">
              <a:solidFill>
                <a:schemeClr val="lt2"/>
              </a:solidFill>
            </a:endParaRPr>
          </a:p>
          <a:p>
            <a:pPr indent="-323850" lvl="1" marL="914400" rtl="0" algn="l">
              <a:spcBef>
                <a:spcPts val="0"/>
              </a:spcBef>
              <a:spcAft>
                <a:spcPts val="0"/>
              </a:spcAft>
              <a:buSzPts val="1500"/>
              <a:buAutoNum type="arabicPeriod"/>
            </a:pPr>
            <a:r>
              <a:rPr lang="en-US" sz="1500">
                <a:solidFill>
                  <a:schemeClr val="lt2"/>
                </a:solidFill>
              </a:rPr>
              <a:t>Personas </a:t>
            </a:r>
            <a:endParaRPr sz="1500">
              <a:solidFill>
                <a:schemeClr val="lt2"/>
              </a:solidFill>
            </a:endParaRPr>
          </a:p>
          <a:p>
            <a:pPr indent="-323850" lvl="1" marL="914400" rtl="0" algn="l">
              <a:spcBef>
                <a:spcPts val="0"/>
              </a:spcBef>
              <a:spcAft>
                <a:spcPts val="0"/>
              </a:spcAft>
              <a:buSzPts val="1500"/>
              <a:buAutoNum type="arabicPeriod"/>
            </a:pPr>
            <a:r>
              <a:rPr lang="en-US" sz="1500">
                <a:solidFill>
                  <a:schemeClr val="lt2"/>
                </a:solidFill>
              </a:rPr>
              <a:t>Empathy and Journey Maps</a:t>
            </a:r>
            <a:endParaRPr sz="1500">
              <a:solidFill>
                <a:schemeClr val="lt2"/>
              </a:solidFill>
            </a:endParaRPr>
          </a:p>
          <a:p>
            <a:pPr indent="-323850" lvl="1" marL="914400" rtl="0" algn="l">
              <a:spcBef>
                <a:spcPts val="0"/>
              </a:spcBef>
              <a:spcAft>
                <a:spcPts val="0"/>
              </a:spcAft>
              <a:buSzPts val="1500"/>
              <a:buAutoNum type="arabicPeriod"/>
            </a:pPr>
            <a:r>
              <a:rPr lang="en-US" sz="1500">
                <a:solidFill>
                  <a:schemeClr val="lt2"/>
                </a:solidFill>
              </a:rPr>
              <a:t>Survey Results and User feedback</a:t>
            </a:r>
            <a:endParaRPr sz="1500">
              <a:solidFill>
                <a:schemeClr val="lt2"/>
              </a:solidFill>
            </a:endParaRPr>
          </a:p>
          <a:p>
            <a:pPr indent="-323850" lvl="1" marL="914400" rtl="0" algn="l">
              <a:spcBef>
                <a:spcPts val="0"/>
              </a:spcBef>
              <a:spcAft>
                <a:spcPts val="0"/>
              </a:spcAft>
              <a:buSzPts val="1500"/>
              <a:buAutoNum type="arabicPeriod"/>
            </a:pPr>
            <a:r>
              <a:rPr lang="en-US" sz="1500">
                <a:solidFill>
                  <a:schemeClr val="lt2"/>
                </a:solidFill>
              </a:rPr>
              <a:t>Process Maps</a:t>
            </a:r>
            <a:endParaRPr sz="1500">
              <a:solidFill>
                <a:schemeClr val="lt2"/>
              </a:solidFill>
            </a:endParaRPr>
          </a:p>
          <a:p>
            <a:pPr indent="-323850" lvl="1" marL="914400" rtl="0" algn="l">
              <a:spcBef>
                <a:spcPts val="0"/>
              </a:spcBef>
              <a:spcAft>
                <a:spcPts val="0"/>
              </a:spcAft>
              <a:buSzPts val="1500"/>
              <a:buAutoNum type="arabicPeriod"/>
            </a:pPr>
            <a:r>
              <a:rPr lang="en-US" sz="1500">
                <a:solidFill>
                  <a:schemeClr val="lt2"/>
                </a:solidFill>
              </a:rPr>
              <a:t>Behavioral Studies</a:t>
            </a:r>
            <a:endParaRPr sz="1500">
              <a:solidFill>
                <a:schemeClr val="lt2"/>
              </a:solidFill>
            </a:endParaRPr>
          </a:p>
          <a:p>
            <a:pPr indent="-323850" lvl="1" marL="914400" rtl="0" algn="l">
              <a:spcBef>
                <a:spcPts val="0"/>
              </a:spcBef>
              <a:spcAft>
                <a:spcPts val="0"/>
              </a:spcAft>
              <a:buSzPts val="1500"/>
              <a:buAutoNum type="arabicPeriod"/>
            </a:pPr>
            <a:r>
              <a:rPr lang="en-US" sz="1500">
                <a:solidFill>
                  <a:schemeClr val="lt2"/>
                </a:solidFill>
              </a:rPr>
              <a:t>Academic or Industry Journals</a:t>
            </a:r>
            <a:endParaRPr sz="1500">
              <a:solidFill>
                <a:schemeClr val="lt2"/>
              </a:solidFill>
            </a:endParaRPr>
          </a:p>
          <a:p>
            <a:pPr indent="-323850" lvl="0" marL="457200" rtl="0" algn="l">
              <a:spcBef>
                <a:spcPts val="0"/>
              </a:spcBef>
              <a:spcAft>
                <a:spcPts val="0"/>
              </a:spcAft>
              <a:buSzPts val="1500"/>
              <a:buAutoNum type="arabicPeriod"/>
            </a:pPr>
            <a:r>
              <a:rPr lang="en-US" sz="1500">
                <a:solidFill>
                  <a:schemeClr val="lt2"/>
                </a:solidFill>
              </a:rPr>
              <a:t>Wireframing</a:t>
            </a:r>
            <a:endParaRPr sz="1500">
              <a:solidFill>
                <a:schemeClr val="lt2"/>
              </a:solidFill>
            </a:endParaRPr>
          </a:p>
          <a:p>
            <a:pPr indent="-323850" lvl="0" marL="457200" rtl="0" algn="l">
              <a:spcBef>
                <a:spcPts val="0"/>
              </a:spcBef>
              <a:spcAft>
                <a:spcPts val="0"/>
              </a:spcAft>
              <a:buSzPts val="1500"/>
              <a:buAutoNum type="arabicPeriod"/>
            </a:pPr>
            <a:r>
              <a:rPr lang="en-US" sz="1500">
                <a:solidFill>
                  <a:schemeClr val="lt2"/>
                </a:solidFill>
              </a:rPr>
              <a:t>Interface Flow Diagrams </a:t>
            </a:r>
            <a:endParaRPr sz="1500">
              <a:solidFill>
                <a:schemeClr val="lt2"/>
              </a:solidFill>
            </a:endParaRPr>
          </a:p>
          <a:p>
            <a:pPr indent="-323850" lvl="0" marL="457200" rtl="0" algn="l">
              <a:spcBef>
                <a:spcPts val="0"/>
              </a:spcBef>
              <a:spcAft>
                <a:spcPts val="0"/>
              </a:spcAft>
              <a:buSzPts val="1500"/>
              <a:buAutoNum type="arabicPeriod"/>
            </a:pPr>
            <a:r>
              <a:rPr lang="en-US" sz="1500">
                <a:solidFill>
                  <a:schemeClr val="lt2"/>
                </a:solidFill>
              </a:rPr>
              <a:t>Accessibility And Universal Design</a:t>
            </a:r>
            <a:endParaRPr sz="1500">
              <a:solidFill>
                <a:schemeClr val="lt2"/>
              </a:solidFill>
            </a:endParaRPr>
          </a:p>
          <a:p>
            <a:pPr indent="-323850" lvl="0" marL="457200" rtl="0" algn="l">
              <a:spcBef>
                <a:spcPts val="0"/>
              </a:spcBef>
              <a:spcAft>
                <a:spcPts val="0"/>
              </a:spcAft>
              <a:buSzPts val="1500"/>
              <a:buAutoNum type="arabicPeriod"/>
            </a:pPr>
            <a:r>
              <a:rPr lang="en-US" sz="1500">
                <a:solidFill>
                  <a:schemeClr val="lt2"/>
                </a:solidFill>
              </a:rPr>
              <a:t>Art and Design Theory and Terminology</a:t>
            </a:r>
            <a:endParaRPr sz="1500">
              <a:solidFill>
                <a:schemeClr val="lt2"/>
              </a:solidFill>
            </a:endParaRPr>
          </a:p>
        </p:txBody>
      </p:sp>
      <p:sp>
        <p:nvSpPr>
          <p:cNvPr id="88" name="Google Shape;88;p4"/>
          <p:cNvSpPr txBox="1"/>
          <p:nvPr>
            <p:ph idx="12" type="sldNum"/>
          </p:nvPr>
        </p:nvSpPr>
        <p:spPr>
          <a:xfrm>
            <a:off x="1" y="6387664"/>
            <a:ext cx="457200" cy="39413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1073958388a_1_90"/>
          <p:cNvSpPr txBox="1"/>
          <p:nvPr>
            <p:ph type="title"/>
          </p:nvPr>
        </p:nvSpPr>
        <p:spPr>
          <a:xfrm>
            <a:off x="457200" y="389000"/>
            <a:ext cx="8229600" cy="5232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t>Wireframing: Homepage Updates</a:t>
            </a:r>
            <a:endParaRPr sz="2800"/>
          </a:p>
        </p:txBody>
      </p:sp>
      <p:sp>
        <p:nvSpPr>
          <p:cNvPr id="246" name="Google Shape;246;g1073958388a_1_90"/>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47" name="Google Shape;247;g1073958388a_1_90"/>
          <p:cNvPicPr preferRelativeResize="0"/>
          <p:nvPr/>
        </p:nvPicPr>
        <p:blipFill>
          <a:blip r:embed="rId3">
            <a:alphaModFix/>
          </a:blip>
          <a:stretch>
            <a:fillRect/>
          </a:stretch>
        </p:blipFill>
        <p:spPr>
          <a:xfrm>
            <a:off x="652150" y="3719525"/>
            <a:ext cx="7839725" cy="2768176"/>
          </a:xfrm>
          <a:prstGeom prst="rect">
            <a:avLst/>
          </a:prstGeom>
          <a:noFill/>
          <a:ln>
            <a:noFill/>
          </a:ln>
        </p:spPr>
      </p:pic>
      <p:pic>
        <p:nvPicPr>
          <p:cNvPr id="248" name="Google Shape;248;g1073958388a_1_90"/>
          <p:cNvPicPr preferRelativeResize="0"/>
          <p:nvPr/>
        </p:nvPicPr>
        <p:blipFill>
          <a:blip r:embed="rId4">
            <a:alphaModFix/>
          </a:blip>
          <a:stretch>
            <a:fillRect/>
          </a:stretch>
        </p:blipFill>
        <p:spPr>
          <a:xfrm>
            <a:off x="2397949" y="1414150"/>
            <a:ext cx="4348124" cy="2162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10765530813_7_29"/>
          <p:cNvSpPr txBox="1"/>
          <p:nvPr>
            <p:ph type="title"/>
          </p:nvPr>
        </p:nvSpPr>
        <p:spPr>
          <a:xfrm>
            <a:off x="457200" y="389000"/>
            <a:ext cx="8229600" cy="5232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t>Wireframing: Course Search Page</a:t>
            </a:r>
            <a:endParaRPr sz="2800"/>
          </a:p>
        </p:txBody>
      </p:sp>
      <p:sp>
        <p:nvSpPr>
          <p:cNvPr id="255" name="Google Shape;255;g10765530813_7_29"/>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56" name="Google Shape;256;g10765530813_7_29"/>
          <p:cNvPicPr preferRelativeResize="0"/>
          <p:nvPr/>
        </p:nvPicPr>
        <p:blipFill>
          <a:blip r:embed="rId3">
            <a:alphaModFix/>
          </a:blip>
          <a:stretch>
            <a:fillRect/>
          </a:stretch>
        </p:blipFill>
        <p:spPr>
          <a:xfrm>
            <a:off x="135886" y="2001300"/>
            <a:ext cx="8872225" cy="3434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10765530813_7_37"/>
          <p:cNvSpPr txBox="1"/>
          <p:nvPr>
            <p:ph type="title"/>
          </p:nvPr>
        </p:nvSpPr>
        <p:spPr>
          <a:xfrm>
            <a:off x="457200" y="245950"/>
            <a:ext cx="8229600" cy="9543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t>Wireframing: Academic Progress Tracking Page</a:t>
            </a:r>
            <a:endParaRPr sz="2800"/>
          </a:p>
        </p:txBody>
      </p:sp>
      <p:sp>
        <p:nvSpPr>
          <p:cNvPr id="263" name="Google Shape;263;g10765530813_7_37"/>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64" name="Google Shape;264;g10765530813_7_37"/>
          <p:cNvPicPr preferRelativeResize="0"/>
          <p:nvPr/>
        </p:nvPicPr>
        <p:blipFill>
          <a:blip r:embed="rId3">
            <a:alphaModFix/>
          </a:blip>
          <a:stretch>
            <a:fillRect/>
          </a:stretch>
        </p:blipFill>
        <p:spPr>
          <a:xfrm>
            <a:off x="364838" y="1445225"/>
            <a:ext cx="8414329" cy="48826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1073958388a_1_131"/>
          <p:cNvSpPr txBox="1"/>
          <p:nvPr>
            <p:ph type="title"/>
          </p:nvPr>
        </p:nvSpPr>
        <p:spPr>
          <a:xfrm>
            <a:off x="457200" y="389000"/>
            <a:ext cx="8229600" cy="5232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t>Interface Flow Diagrams</a:t>
            </a:r>
            <a:endParaRPr sz="2800"/>
          </a:p>
        </p:txBody>
      </p:sp>
      <p:sp>
        <p:nvSpPr>
          <p:cNvPr id="271" name="Google Shape;271;g1073958388a_1_131"/>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72" name="Google Shape;272;g1073958388a_1_131"/>
          <p:cNvPicPr preferRelativeResize="0"/>
          <p:nvPr/>
        </p:nvPicPr>
        <p:blipFill rotWithShape="1">
          <a:blip r:embed="rId3">
            <a:alphaModFix/>
          </a:blip>
          <a:srcRect b="22893" l="0" r="15916" t="0"/>
          <a:stretch/>
        </p:blipFill>
        <p:spPr>
          <a:xfrm>
            <a:off x="855963" y="1513050"/>
            <a:ext cx="7432075" cy="3831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1076433ca14_0_36"/>
          <p:cNvSpPr txBox="1"/>
          <p:nvPr>
            <p:ph type="title"/>
          </p:nvPr>
        </p:nvSpPr>
        <p:spPr>
          <a:xfrm>
            <a:off x="457200" y="389000"/>
            <a:ext cx="8229600" cy="5232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t>Interface Flow Diagrams</a:t>
            </a:r>
            <a:endParaRPr sz="2800"/>
          </a:p>
        </p:txBody>
      </p:sp>
      <p:sp>
        <p:nvSpPr>
          <p:cNvPr id="279" name="Google Shape;279;g1076433ca14_0_36"/>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80" name="Google Shape;280;g1076433ca14_0_36"/>
          <p:cNvPicPr preferRelativeResize="0"/>
          <p:nvPr/>
        </p:nvPicPr>
        <p:blipFill rotWithShape="1">
          <a:blip r:embed="rId3">
            <a:alphaModFix/>
          </a:blip>
          <a:srcRect b="6472" l="0" r="15754" t="0"/>
          <a:stretch/>
        </p:blipFill>
        <p:spPr>
          <a:xfrm>
            <a:off x="848688" y="1524000"/>
            <a:ext cx="7446626" cy="46482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g1073958388a_1_111"/>
          <p:cNvSpPr txBox="1"/>
          <p:nvPr>
            <p:ph idx="4294967295" type="title"/>
          </p:nvPr>
        </p:nvSpPr>
        <p:spPr>
          <a:xfrm>
            <a:off x="390425" y="113975"/>
            <a:ext cx="8229600" cy="5232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solidFill>
                  <a:schemeClr val="dk1"/>
                </a:solidFill>
              </a:rPr>
              <a:t>Accessibility</a:t>
            </a:r>
            <a:r>
              <a:rPr lang="en-US" sz="2800">
                <a:solidFill>
                  <a:schemeClr val="dk1"/>
                </a:solidFill>
              </a:rPr>
              <a:t> and Universal Design</a:t>
            </a:r>
            <a:endParaRPr sz="2800">
              <a:solidFill>
                <a:schemeClr val="dk1"/>
              </a:solidFill>
            </a:endParaRPr>
          </a:p>
        </p:txBody>
      </p:sp>
      <p:pic>
        <p:nvPicPr>
          <p:cNvPr id="287" name="Google Shape;287;g1073958388a_1_111"/>
          <p:cNvPicPr preferRelativeResize="0"/>
          <p:nvPr/>
        </p:nvPicPr>
        <p:blipFill>
          <a:blip r:embed="rId3">
            <a:alphaModFix/>
          </a:blip>
          <a:stretch>
            <a:fillRect/>
          </a:stretch>
        </p:blipFill>
        <p:spPr>
          <a:xfrm>
            <a:off x="3202750" y="1268600"/>
            <a:ext cx="2693700" cy="5208824"/>
          </a:xfrm>
          <a:prstGeom prst="rect">
            <a:avLst/>
          </a:prstGeom>
          <a:noFill/>
          <a:ln>
            <a:noFill/>
          </a:ln>
          <a:effectLst>
            <a:outerShdw blurRad="57150" rotWithShape="0" algn="bl" dist="19050">
              <a:srgbClr val="000000"/>
            </a:outerShdw>
          </a:effectLst>
        </p:spPr>
      </p:pic>
      <p:pic>
        <p:nvPicPr>
          <p:cNvPr id="288" name="Google Shape;288;g1073958388a_1_111"/>
          <p:cNvPicPr preferRelativeResize="0"/>
          <p:nvPr/>
        </p:nvPicPr>
        <p:blipFill>
          <a:blip r:embed="rId4">
            <a:alphaModFix/>
          </a:blip>
          <a:stretch>
            <a:fillRect/>
          </a:stretch>
        </p:blipFill>
        <p:spPr>
          <a:xfrm>
            <a:off x="293400" y="1268600"/>
            <a:ext cx="2724500" cy="5208826"/>
          </a:xfrm>
          <a:prstGeom prst="rect">
            <a:avLst/>
          </a:prstGeom>
          <a:noFill/>
          <a:ln>
            <a:noFill/>
          </a:ln>
          <a:effectLst>
            <a:outerShdw blurRad="57150" rotWithShape="0" algn="bl" dist="19050">
              <a:srgbClr val="000000"/>
            </a:outerShdw>
          </a:effectLst>
        </p:spPr>
      </p:pic>
      <p:pic>
        <p:nvPicPr>
          <p:cNvPr id="289" name="Google Shape;289;g1073958388a_1_111"/>
          <p:cNvPicPr preferRelativeResize="0"/>
          <p:nvPr/>
        </p:nvPicPr>
        <p:blipFill>
          <a:blip r:embed="rId5">
            <a:alphaModFix/>
          </a:blip>
          <a:stretch>
            <a:fillRect/>
          </a:stretch>
        </p:blipFill>
        <p:spPr>
          <a:xfrm>
            <a:off x="6126100" y="1268600"/>
            <a:ext cx="2710150" cy="5208826"/>
          </a:xfrm>
          <a:prstGeom prst="rect">
            <a:avLst/>
          </a:prstGeom>
          <a:noFill/>
          <a:ln>
            <a:noFill/>
          </a:ln>
          <a:effectLst>
            <a:outerShdw blurRad="57150" rotWithShape="0" algn="bl" dist="19050">
              <a:srgbClr val="000000"/>
            </a:outerShdw>
          </a:effectLst>
        </p:spPr>
      </p:pic>
      <p:sp>
        <p:nvSpPr>
          <p:cNvPr id="290" name="Google Shape;290;g1073958388a_1_111"/>
          <p:cNvSpPr txBox="1"/>
          <p:nvPr/>
        </p:nvSpPr>
        <p:spPr>
          <a:xfrm>
            <a:off x="308775" y="742800"/>
            <a:ext cx="26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Verdana"/>
                <a:ea typeface="Verdana"/>
                <a:cs typeface="Verdana"/>
                <a:sym typeface="Verdana"/>
              </a:rPr>
              <a:t>Home page</a:t>
            </a:r>
            <a:endParaRPr>
              <a:latin typeface="Verdana"/>
              <a:ea typeface="Verdana"/>
              <a:cs typeface="Verdana"/>
              <a:sym typeface="Verdana"/>
            </a:endParaRPr>
          </a:p>
        </p:txBody>
      </p:sp>
      <p:sp>
        <p:nvSpPr>
          <p:cNvPr id="291" name="Google Shape;291;g1073958388a_1_111"/>
          <p:cNvSpPr txBox="1"/>
          <p:nvPr/>
        </p:nvSpPr>
        <p:spPr>
          <a:xfrm>
            <a:off x="3290325" y="752788"/>
            <a:ext cx="25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Verdana"/>
                <a:ea typeface="Verdana"/>
                <a:cs typeface="Verdana"/>
                <a:sym typeface="Verdana"/>
              </a:rPr>
              <a:t>Finances Page</a:t>
            </a:r>
            <a:endParaRPr>
              <a:latin typeface="Verdana"/>
              <a:ea typeface="Verdana"/>
              <a:cs typeface="Verdana"/>
              <a:sym typeface="Verdana"/>
            </a:endParaRPr>
          </a:p>
        </p:txBody>
      </p:sp>
      <p:sp>
        <p:nvSpPr>
          <p:cNvPr id="292" name="Google Shape;292;g1073958388a_1_111"/>
          <p:cNvSpPr txBox="1"/>
          <p:nvPr/>
        </p:nvSpPr>
        <p:spPr>
          <a:xfrm>
            <a:off x="6118875" y="752788"/>
            <a:ext cx="272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Verdana"/>
                <a:ea typeface="Verdana"/>
                <a:cs typeface="Verdana"/>
                <a:sym typeface="Verdana"/>
              </a:rPr>
              <a:t>Academics Page </a:t>
            </a:r>
            <a:endParaRPr>
              <a:latin typeface="Verdana"/>
              <a:ea typeface="Verdana"/>
              <a:cs typeface="Verdana"/>
              <a:sym typeface="Verdan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1073958388a_1_12"/>
          <p:cNvSpPr txBox="1"/>
          <p:nvPr>
            <p:ph type="title"/>
          </p:nvPr>
        </p:nvSpPr>
        <p:spPr>
          <a:xfrm>
            <a:off x="762000" y="160150"/>
            <a:ext cx="6858000" cy="9543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en-US" sz="2800">
                <a:solidFill>
                  <a:schemeClr val="lt1"/>
                </a:solidFill>
              </a:rPr>
              <a:t>Art and Design Theory and Terminology</a:t>
            </a:r>
            <a:endParaRPr>
              <a:solidFill>
                <a:schemeClr val="lt1"/>
              </a:solidFill>
            </a:endParaRPr>
          </a:p>
        </p:txBody>
      </p:sp>
      <p:sp>
        <p:nvSpPr>
          <p:cNvPr id="299" name="Google Shape;299;g1073958388a_1_12"/>
          <p:cNvSpPr txBox="1"/>
          <p:nvPr>
            <p:ph idx="1" type="body"/>
          </p:nvPr>
        </p:nvSpPr>
        <p:spPr>
          <a:xfrm>
            <a:off x="762000" y="1262175"/>
            <a:ext cx="7488600" cy="5519700"/>
          </a:xfrm>
          <a:prstGeom prst="rect">
            <a:avLst/>
          </a:prstGeom>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sz="1408">
                <a:solidFill>
                  <a:srgbClr val="2D3B45"/>
                </a:solidFill>
                <a:latin typeface="Helvetica Neue"/>
                <a:ea typeface="Helvetica Neue"/>
                <a:cs typeface="Helvetica Neue"/>
                <a:sym typeface="Helvetica Neue"/>
              </a:rPr>
              <a:t>The workday site could have a better User experience by making it more relatable to the WPI students , for example,  the concept of similarity. Almost all WPI Sites have a standard red and white design whereas Workday has a Blue design. This leads to the user not understanding at the first glance that the Website is related to WPI due to the Similarity not existing.</a:t>
            </a:r>
            <a:endParaRPr sz="1408">
              <a:solidFill>
                <a:srgbClr val="2D3B45"/>
              </a:solidFill>
              <a:latin typeface="Helvetica Neue"/>
              <a:ea typeface="Helvetica Neue"/>
              <a:cs typeface="Helvetica Neue"/>
              <a:sym typeface="Helvetica Neue"/>
            </a:endParaRPr>
          </a:p>
          <a:p>
            <a:pPr indent="0" lvl="0" marL="0" rtl="0" algn="l">
              <a:lnSpc>
                <a:spcPct val="115000"/>
              </a:lnSpc>
              <a:spcBef>
                <a:spcPts val="1000"/>
              </a:spcBef>
              <a:spcAft>
                <a:spcPts val="0"/>
              </a:spcAft>
              <a:buClr>
                <a:schemeClr val="dk1"/>
              </a:buClr>
              <a:buSzPts val="1100"/>
              <a:buFont typeface="Arial"/>
              <a:buNone/>
            </a:pPr>
            <a:r>
              <a:rPr lang="en-US" sz="1408">
                <a:solidFill>
                  <a:srgbClr val="2D3B45"/>
                </a:solidFill>
                <a:latin typeface="Helvetica Neue"/>
                <a:ea typeface="Helvetica Neue"/>
                <a:cs typeface="Helvetica Neue"/>
                <a:sym typeface="Helvetica Neue"/>
              </a:rPr>
              <a:t>While they have used different sizes, the sizes have not been used in a way that would help users understand the importance of one part over the second part as the sizes have not been standardized. </a:t>
            </a:r>
            <a:br>
              <a:rPr lang="en-US" sz="1408">
                <a:solidFill>
                  <a:srgbClr val="2D3B45"/>
                </a:solidFill>
                <a:latin typeface="Helvetica Neue"/>
                <a:ea typeface="Helvetica Neue"/>
                <a:cs typeface="Helvetica Neue"/>
                <a:sym typeface="Helvetica Neue"/>
              </a:rPr>
            </a:br>
            <a:r>
              <a:rPr lang="en-US" sz="1408">
                <a:solidFill>
                  <a:srgbClr val="2D3B45"/>
                </a:solidFill>
                <a:latin typeface="Helvetica Neue"/>
                <a:ea typeface="Helvetica Neue"/>
                <a:cs typeface="Helvetica Neue"/>
                <a:sym typeface="Helvetica Neue"/>
              </a:rPr>
              <a:t>They have used a standard shape for all the details which would be great for the user to understand what parts are similar. The buttons being in a different shape brings attention to the fact that they are buttons and hence give the users a better experience. </a:t>
            </a:r>
            <a:br>
              <a:rPr lang="en-US" sz="1408">
                <a:solidFill>
                  <a:srgbClr val="2D3B45"/>
                </a:solidFill>
                <a:latin typeface="Helvetica Neue"/>
                <a:ea typeface="Helvetica Neue"/>
                <a:cs typeface="Helvetica Neue"/>
                <a:sym typeface="Helvetica Neue"/>
              </a:rPr>
            </a:br>
            <a:r>
              <a:rPr lang="en-US" sz="1408">
                <a:solidFill>
                  <a:srgbClr val="2D3B45"/>
                </a:solidFill>
                <a:latin typeface="Helvetica Neue"/>
                <a:ea typeface="Helvetica Neue"/>
                <a:cs typeface="Helvetica Neue"/>
                <a:sym typeface="Helvetica Neue"/>
              </a:rPr>
              <a:t>They have the boxes with details separated but the colors are not present to separate the contents of the box from one another. This would lead to an issue for the user to differentiate the contents from one another as there is no color differentiation between them to make it easier. </a:t>
            </a:r>
            <a:br>
              <a:rPr lang="en-US" sz="1408">
                <a:solidFill>
                  <a:srgbClr val="2D3B45"/>
                </a:solidFill>
                <a:latin typeface="Helvetica Neue"/>
                <a:ea typeface="Helvetica Neue"/>
                <a:cs typeface="Helvetica Neue"/>
                <a:sym typeface="Helvetica Neue"/>
              </a:rPr>
            </a:br>
            <a:r>
              <a:rPr lang="en-US" sz="1408">
                <a:solidFill>
                  <a:srgbClr val="2D3B45"/>
                </a:solidFill>
                <a:latin typeface="Helvetica Neue"/>
                <a:ea typeface="Helvetica Neue"/>
                <a:cs typeface="Helvetica Neue"/>
                <a:sym typeface="Helvetica Neue"/>
              </a:rPr>
              <a:t>While the White space is used effectively for the users to better help understand the different sections of the site, the proximity is slightly jarring from the Design perspective as the things in proximity would be better of related to one another to help users reach the section of the site they want to interact with on the site faster and easier</a:t>
            </a:r>
            <a:endParaRPr sz="1308">
              <a:latin typeface="Arial"/>
              <a:ea typeface="Arial"/>
              <a:cs typeface="Arial"/>
              <a:sym typeface="Arial"/>
            </a:endParaRPr>
          </a:p>
          <a:p>
            <a:pPr indent="0" lvl="0" marL="0" rtl="0" algn="l">
              <a:spcBef>
                <a:spcPts val="1200"/>
              </a:spcBef>
              <a:spcAft>
                <a:spcPts val="0"/>
              </a:spcAft>
              <a:buNone/>
            </a:pPr>
            <a:r>
              <a:t/>
            </a:r>
            <a:endParaRPr/>
          </a:p>
        </p:txBody>
      </p:sp>
      <p:sp>
        <p:nvSpPr>
          <p:cNvPr id="300" name="Google Shape;300;g1073958388a_1_12"/>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1073958388a_1_125"/>
          <p:cNvSpPr txBox="1"/>
          <p:nvPr>
            <p:ph type="ctrTitle"/>
          </p:nvPr>
        </p:nvSpPr>
        <p:spPr>
          <a:xfrm>
            <a:off x="2587175" y="2842400"/>
            <a:ext cx="3660300" cy="910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4000"/>
              <a:buFont typeface="Verdana"/>
              <a:buNone/>
            </a:pPr>
            <a:r>
              <a:rPr lang="en-US"/>
              <a:t>Thank You</a:t>
            </a:r>
            <a:endParaRPr/>
          </a:p>
        </p:txBody>
      </p:sp>
      <p:sp>
        <p:nvSpPr>
          <p:cNvPr id="307" name="Google Shape;307;g1073958388a_1_125"/>
          <p:cNvSpPr txBox="1"/>
          <p:nvPr>
            <p:ph idx="1" type="subTitle"/>
          </p:nvPr>
        </p:nvSpPr>
        <p:spPr>
          <a:xfrm>
            <a:off x="1362000" y="4601375"/>
            <a:ext cx="6420000" cy="6255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1100"/>
              <a:buNone/>
            </a:pPr>
            <a:r>
              <a:rPr lang="en-US">
                <a:latin typeface="Ubuntu"/>
                <a:ea typeface="Ubuntu"/>
                <a:cs typeface="Ubuntu"/>
                <a:sym typeface="Ubuntu"/>
              </a:rPr>
              <a:t>Austin, Kushal, Katherine, Joseph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1073958388a_1_5"/>
          <p:cNvSpPr txBox="1"/>
          <p:nvPr>
            <p:ph type="title"/>
          </p:nvPr>
        </p:nvSpPr>
        <p:spPr>
          <a:xfrm>
            <a:off x="457200" y="342900"/>
            <a:ext cx="8229600" cy="9543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t>Best Web Practices Critique: </a:t>
            </a:r>
            <a:endParaRPr sz="2800"/>
          </a:p>
          <a:p>
            <a:pPr indent="0" lvl="0" marL="0" rtl="0" algn="ctr">
              <a:spcBef>
                <a:spcPts val="0"/>
              </a:spcBef>
              <a:spcAft>
                <a:spcPts val="0"/>
              </a:spcAft>
              <a:buNone/>
            </a:pPr>
            <a:r>
              <a:rPr lang="en-US" sz="2800"/>
              <a:t>Simplicity</a:t>
            </a:r>
            <a:endParaRPr sz="2800"/>
          </a:p>
        </p:txBody>
      </p:sp>
      <p:sp>
        <p:nvSpPr>
          <p:cNvPr id="95" name="Google Shape;95;g1073958388a_1_5"/>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96" name="Google Shape;96;g1073958388a_1_5"/>
          <p:cNvPicPr preferRelativeResize="0"/>
          <p:nvPr/>
        </p:nvPicPr>
        <p:blipFill rotWithShape="1">
          <a:blip r:embed="rId3">
            <a:alphaModFix/>
          </a:blip>
          <a:srcRect b="5696" l="0" r="0" t="13963"/>
          <a:stretch/>
        </p:blipFill>
        <p:spPr>
          <a:xfrm>
            <a:off x="2112300" y="1406561"/>
            <a:ext cx="4919376" cy="2223175"/>
          </a:xfrm>
          <a:prstGeom prst="rect">
            <a:avLst/>
          </a:prstGeom>
          <a:noFill/>
          <a:ln>
            <a:noFill/>
          </a:ln>
        </p:spPr>
      </p:pic>
      <p:pic>
        <p:nvPicPr>
          <p:cNvPr id="97" name="Google Shape;97;g1073958388a_1_5"/>
          <p:cNvPicPr preferRelativeResize="0"/>
          <p:nvPr/>
        </p:nvPicPr>
        <p:blipFill>
          <a:blip r:embed="rId4">
            <a:alphaModFix/>
          </a:blip>
          <a:stretch>
            <a:fillRect/>
          </a:stretch>
        </p:blipFill>
        <p:spPr>
          <a:xfrm>
            <a:off x="2112312" y="3988445"/>
            <a:ext cx="4919376" cy="218375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10765530813_1_0"/>
          <p:cNvSpPr txBox="1"/>
          <p:nvPr>
            <p:ph type="title"/>
          </p:nvPr>
        </p:nvSpPr>
        <p:spPr>
          <a:xfrm>
            <a:off x="457200" y="342900"/>
            <a:ext cx="8229600" cy="9543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t>Best Web Practices Critique: </a:t>
            </a:r>
            <a:endParaRPr sz="2800"/>
          </a:p>
          <a:p>
            <a:pPr indent="0" lvl="0" marL="0" rtl="0" algn="ctr">
              <a:spcBef>
                <a:spcPts val="0"/>
              </a:spcBef>
              <a:spcAft>
                <a:spcPts val="0"/>
              </a:spcAft>
              <a:buNone/>
            </a:pPr>
            <a:r>
              <a:rPr lang="en-US" sz="2800"/>
              <a:t>Visual Hierarchy</a:t>
            </a:r>
            <a:endParaRPr sz="2800"/>
          </a:p>
        </p:txBody>
      </p:sp>
      <p:sp>
        <p:nvSpPr>
          <p:cNvPr id="104" name="Google Shape;104;g10765530813_1_0"/>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05" name="Google Shape;105;g10765530813_1_0"/>
          <p:cNvPicPr preferRelativeResize="0"/>
          <p:nvPr/>
        </p:nvPicPr>
        <p:blipFill rotWithShape="1">
          <a:blip r:embed="rId3">
            <a:alphaModFix/>
          </a:blip>
          <a:srcRect b="44748" l="0" r="11645" t="0"/>
          <a:stretch/>
        </p:blipFill>
        <p:spPr>
          <a:xfrm>
            <a:off x="1972400" y="1404038"/>
            <a:ext cx="5199212" cy="2438400"/>
          </a:xfrm>
          <a:prstGeom prst="rect">
            <a:avLst/>
          </a:prstGeom>
          <a:noFill/>
          <a:ln>
            <a:noFill/>
          </a:ln>
        </p:spPr>
      </p:pic>
      <p:pic>
        <p:nvPicPr>
          <p:cNvPr id="106" name="Google Shape;106;g10765530813_1_0"/>
          <p:cNvPicPr preferRelativeResize="0"/>
          <p:nvPr/>
        </p:nvPicPr>
        <p:blipFill>
          <a:blip r:embed="rId4">
            <a:alphaModFix/>
          </a:blip>
          <a:stretch>
            <a:fillRect/>
          </a:stretch>
        </p:blipFill>
        <p:spPr>
          <a:xfrm>
            <a:off x="1619250" y="3949275"/>
            <a:ext cx="5905500" cy="2438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10765530813_1_14"/>
          <p:cNvSpPr txBox="1"/>
          <p:nvPr>
            <p:ph type="title"/>
          </p:nvPr>
        </p:nvSpPr>
        <p:spPr>
          <a:xfrm>
            <a:off x="457200" y="342900"/>
            <a:ext cx="8229600" cy="9543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t>Best Web Practices Critique: Accessibility</a:t>
            </a:r>
            <a:endParaRPr sz="2800"/>
          </a:p>
        </p:txBody>
      </p:sp>
      <p:sp>
        <p:nvSpPr>
          <p:cNvPr id="113" name="Google Shape;113;g10765530813_1_14"/>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14" name="Google Shape;114;g10765530813_1_14"/>
          <p:cNvPicPr preferRelativeResize="0"/>
          <p:nvPr/>
        </p:nvPicPr>
        <p:blipFill>
          <a:blip r:embed="rId3">
            <a:alphaModFix/>
          </a:blip>
          <a:stretch>
            <a:fillRect/>
          </a:stretch>
        </p:blipFill>
        <p:spPr>
          <a:xfrm>
            <a:off x="1803388" y="3885275"/>
            <a:ext cx="5537225" cy="2502400"/>
          </a:xfrm>
          <a:prstGeom prst="rect">
            <a:avLst/>
          </a:prstGeom>
          <a:noFill/>
          <a:ln>
            <a:noFill/>
          </a:ln>
        </p:spPr>
      </p:pic>
      <p:pic>
        <p:nvPicPr>
          <p:cNvPr id="115" name="Google Shape;115;g10765530813_1_14"/>
          <p:cNvPicPr preferRelativeResize="0"/>
          <p:nvPr/>
        </p:nvPicPr>
        <p:blipFill>
          <a:blip r:embed="rId4">
            <a:alphaModFix/>
          </a:blip>
          <a:stretch>
            <a:fillRect/>
          </a:stretch>
        </p:blipFill>
        <p:spPr>
          <a:xfrm>
            <a:off x="2006575" y="1297188"/>
            <a:ext cx="5130841" cy="23578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10765530813_1_21"/>
          <p:cNvSpPr txBox="1"/>
          <p:nvPr>
            <p:ph type="title"/>
          </p:nvPr>
        </p:nvSpPr>
        <p:spPr>
          <a:xfrm>
            <a:off x="457200" y="342900"/>
            <a:ext cx="8229600" cy="9543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t>Best Web Practices Critique: User Centricity</a:t>
            </a:r>
            <a:endParaRPr sz="2800"/>
          </a:p>
        </p:txBody>
      </p:sp>
      <p:sp>
        <p:nvSpPr>
          <p:cNvPr id="122" name="Google Shape;122;g10765530813_1_21"/>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23" name="Google Shape;123;g10765530813_1_21"/>
          <p:cNvPicPr preferRelativeResize="0"/>
          <p:nvPr/>
        </p:nvPicPr>
        <p:blipFill>
          <a:blip r:embed="rId3">
            <a:alphaModFix/>
          </a:blip>
          <a:stretch>
            <a:fillRect/>
          </a:stretch>
        </p:blipFill>
        <p:spPr>
          <a:xfrm>
            <a:off x="763799" y="1633526"/>
            <a:ext cx="7616414" cy="45386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1073958388a_1_20"/>
          <p:cNvSpPr txBox="1"/>
          <p:nvPr>
            <p:ph type="title"/>
          </p:nvPr>
        </p:nvSpPr>
        <p:spPr>
          <a:xfrm>
            <a:off x="457200" y="342900"/>
            <a:ext cx="8229600" cy="5232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t>User Research: Personas</a:t>
            </a:r>
            <a:endParaRPr sz="2800"/>
          </a:p>
        </p:txBody>
      </p:sp>
      <p:sp>
        <p:nvSpPr>
          <p:cNvPr id="130" name="Google Shape;130;g1073958388a_1_20"/>
          <p:cNvSpPr txBox="1"/>
          <p:nvPr>
            <p:ph idx="1" type="body"/>
          </p:nvPr>
        </p:nvSpPr>
        <p:spPr>
          <a:xfrm>
            <a:off x="940100" y="1524011"/>
            <a:ext cx="3657600" cy="639900"/>
          </a:xfrm>
          <a:prstGeom prst="rect">
            <a:avLst/>
          </a:prstGeom>
        </p:spPr>
        <p:txBody>
          <a:bodyPr anchorCtr="0" anchor="b" bIns="45700" lIns="91425" spcFirstLastPara="1" rIns="91425" wrap="square" tIns="45700">
            <a:noAutofit/>
          </a:bodyPr>
          <a:lstStyle/>
          <a:p>
            <a:pPr indent="0" lvl="0" marL="0" rtl="0" algn="l">
              <a:lnSpc>
                <a:spcPct val="90000"/>
              </a:lnSpc>
              <a:spcBef>
                <a:spcPts val="1000"/>
              </a:spcBef>
              <a:spcAft>
                <a:spcPts val="0"/>
              </a:spcAft>
              <a:buNone/>
            </a:pPr>
            <a:r>
              <a:rPr lang="en-US" sz="2400">
                <a:solidFill>
                  <a:schemeClr val="dk1"/>
                </a:solidFill>
                <a:latin typeface="Calibri"/>
                <a:ea typeface="Calibri"/>
                <a:cs typeface="Calibri"/>
                <a:sym typeface="Calibri"/>
              </a:rPr>
              <a:t>Persona 1: Alex</a:t>
            </a:r>
            <a:endParaRPr/>
          </a:p>
        </p:txBody>
      </p:sp>
      <p:sp>
        <p:nvSpPr>
          <p:cNvPr id="131" name="Google Shape;131;g1073958388a_1_20"/>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32" name="Google Shape;132;g1073958388a_1_20"/>
          <p:cNvSpPr txBox="1"/>
          <p:nvPr>
            <p:ph idx="2" type="body"/>
          </p:nvPr>
        </p:nvSpPr>
        <p:spPr>
          <a:xfrm>
            <a:off x="940100" y="2216400"/>
            <a:ext cx="3755400" cy="3955800"/>
          </a:xfrm>
          <a:prstGeom prst="rect">
            <a:avLst/>
          </a:prstGeom>
        </p:spPr>
        <p:txBody>
          <a:bodyPr anchorCtr="0" anchor="t" bIns="45700" lIns="91425" spcFirstLastPara="1" rIns="91425" wrap="square" tIns="45700">
            <a:noAutofit/>
          </a:bodyPr>
          <a:lstStyle/>
          <a:p>
            <a:pPr indent="0" lvl="0" marL="0" rtl="0" algn="ctr">
              <a:lnSpc>
                <a:spcPct val="70000"/>
              </a:lnSpc>
              <a:spcBef>
                <a:spcPts val="0"/>
              </a:spcBef>
              <a:spcAft>
                <a:spcPts val="0"/>
              </a:spcAft>
              <a:buClr>
                <a:schemeClr val="dk1"/>
              </a:buClr>
              <a:buSzPts val="1100"/>
              <a:buFont typeface="Arial"/>
              <a:buNone/>
            </a:pPr>
            <a:r>
              <a:rPr lang="en-US" sz="1400" u="sng">
                <a:latin typeface="Calibri"/>
                <a:ea typeface="Calibri"/>
                <a:cs typeface="Calibri"/>
                <a:sym typeface="Calibri"/>
              </a:rPr>
              <a:t>First Year Student with an Undecided Major</a:t>
            </a:r>
            <a:endParaRPr sz="1400" u="sng">
              <a:latin typeface="Calibri"/>
              <a:ea typeface="Calibri"/>
              <a:cs typeface="Calibri"/>
              <a:sym typeface="Calibri"/>
            </a:endParaRPr>
          </a:p>
          <a:p>
            <a:pPr indent="0" lvl="0" marL="0" rtl="0" algn="l">
              <a:lnSpc>
                <a:spcPct val="70000"/>
              </a:lnSpc>
              <a:spcBef>
                <a:spcPts val="0"/>
              </a:spcBef>
              <a:spcAft>
                <a:spcPts val="0"/>
              </a:spcAft>
              <a:buClr>
                <a:schemeClr val="dk1"/>
              </a:buClr>
              <a:buSzPts val="1100"/>
              <a:buFont typeface="Arial"/>
              <a:buNone/>
            </a:pPr>
            <a:r>
              <a:rPr lang="en-US" sz="1400">
                <a:latin typeface="Calibri"/>
                <a:ea typeface="Calibri"/>
                <a:cs typeface="Calibri"/>
                <a:sym typeface="Calibri"/>
              </a:rPr>
              <a:t>Needs:</a:t>
            </a:r>
            <a:endParaRPr sz="1400">
              <a:latin typeface="Calibri"/>
              <a:ea typeface="Calibri"/>
              <a:cs typeface="Calibri"/>
              <a:sym typeface="Calibri"/>
            </a:endParaRPr>
          </a:p>
          <a:p>
            <a:pPr indent="-317500" lvl="0" marL="457200" rtl="0" algn="l">
              <a:lnSpc>
                <a:spcPct val="70000"/>
              </a:lnSpc>
              <a:spcBef>
                <a:spcPts val="0"/>
              </a:spcBef>
              <a:spcAft>
                <a:spcPts val="0"/>
              </a:spcAft>
              <a:buSzPts val="1400"/>
              <a:buChar char="•"/>
            </a:pPr>
            <a:r>
              <a:rPr lang="en-US" sz="1400">
                <a:latin typeface="Calibri"/>
                <a:ea typeface="Calibri"/>
                <a:cs typeface="Calibri"/>
                <a:sym typeface="Calibri"/>
              </a:rPr>
              <a:t>Find and register for classes of interest to help decide on major</a:t>
            </a:r>
            <a:endParaRPr sz="1400">
              <a:latin typeface="Calibri"/>
              <a:ea typeface="Calibri"/>
              <a:cs typeface="Calibri"/>
              <a:sym typeface="Calibri"/>
            </a:endParaRPr>
          </a:p>
          <a:p>
            <a:pPr indent="-317500" lvl="0" marL="457200" rtl="0" algn="l">
              <a:lnSpc>
                <a:spcPct val="70000"/>
              </a:lnSpc>
              <a:spcBef>
                <a:spcPts val="0"/>
              </a:spcBef>
              <a:spcAft>
                <a:spcPts val="0"/>
              </a:spcAft>
              <a:buSzPts val="1400"/>
              <a:buChar char="•"/>
            </a:pPr>
            <a:r>
              <a:rPr lang="en-US" sz="1400">
                <a:latin typeface="Calibri"/>
                <a:ea typeface="Calibri"/>
                <a:cs typeface="Calibri"/>
                <a:sym typeface="Calibri"/>
              </a:rPr>
              <a:t>Find and register for necessary general education classes</a:t>
            </a:r>
            <a:endParaRPr sz="1400">
              <a:latin typeface="Calibri"/>
              <a:ea typeface="Calibri"/>
              <a:cs typeface="Calibri"/>
              <a:sym typeface="Calibri"/>
            </a:endParaRPr>
          </a:p>
          <a:p>
            <a:pPr indent="-317500" lvl="0" marL="457200" rtl="0" algn="l">
              <a:lnSpc>
                <a:spcPct val="70000"/>
              </a:lnSpc>
              <a:spcBef>
                <a:spcPts val="0"/>
              </a:spcBef>
              <a:spcAft>
                <a:spcPts val="0"/>
              </a:spcAft>
              <a:buSzPts val="1400"/>
              <a:buChar char="•"/>
            </a:pPr>
            <a:r>
              <a:rPr lang="en-US" sz="1400">
                <a:latin typeface="Calibri"/>
                <a:ea typeface="Calibri"/>
                <a:cs typeface="Calibri"/>
                <a:sym typeface="Calibri"/>
              </a:rPr>
              <a:t>Ensure financials are all set</a:t>
            </a:r>
            <a:endParaRPr sz="1400">
              <a:latin typeface="Calibri"/>
              <a:ea typeface="Calibri"/>
              <a:cs typeface="Calibri"/>
              <a:sym typeface="Calibri"/>
            </a:endParaRPr>
          </a:p>
          <a:p>
            <a:pPr indent="0" lvl="0" marL="0" rtl="0" algn="l">
              <a:lnSpc>
                <a:spcPct val="70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70000"/>
              </a:lnSpc>
              <a:spcBef>
                <a:spcPts val="0"/>
              </a:spcBef>
              <a:spcAft>
                <a:spcPts val="0"/>
              </a:spcAft>
              <a:buClr>
                <a:schemeClr val="dk1"/>
              </a:buClr>
              <a:buSzPts val="1100"/>
              <a:buFont typeface="Arial"/>
              <a:buNone/>
            </a:pPr>
            <a:r>
              <a:rPr lang="en-US" sz="1400">
                <a:latin typeface="Calibri"/>
                <a:ea typeface="Calibri"/>
                <a:cs typeface="Calibri"/>
                <a:sym typeface="Calibri"/>
              </a:rPr>
              <a:t>Frustrations:</a:t>
            </a:r>
            <a:endParaRPr sz="1400">
              <a:latin typeface="Calibri"/>
              <a:ea typeface="Calibri"/>
              <a:cs typeface="Calibri"/>
              <a:sym typeface="Calibri"/>
            </a:endParaRPr>
          </a:p>
          <a:p>
            <a:pPr indent="-317500" lvl="0" marL="457200" rtl="0" algn="l">
              <a:lnSpc>
                <a:spcPct val="70000"/>
              </a:lnSpc>
              <a:spcBef>
                <a:spcPts val="0"/>
              </a:spcBef>
              <a:spcAft>
                <a:spcPts val="0"/>
              </a:spcAft>
              <a:buSzPts val="1400"/>
              <a:buChar char="•"/>
            </a:pPr>
            <a:r>
              <a:rPr lang="en-US" sz="1400">
                <a:latin typeface="Calibri"/>
                <a:ea typeface="Calibri"/>
                <a:cs typeface="Calibri"/>
                <a:sym typeface="Calibri"/>
              </a:rPr>
              <a:t>Difficult website navigation and unnecessary filters / buttons</a:t>
            </a:r>
            <a:endParaRPr sz="1400">
              <a:latin typeface="Calibri"/>
              <a:ea typeface="Calibri"/>
              <a:cs typeface="Calibri"/>
              <a:sym typeface="Calibri"/>
            </a:endParaRPr>
          </a:p>
          <a:p>
            <a:pPr indent="-317500" lvl="0" marL="457200" rtl="0" algn="l">
              <a:lnSpc>
                <a:spcPct val="70000"/>
              </a:lnSpc>
              <a:spcBef>
                <a:spcPts val="0"/>
              </a:spcBef>
              <a:spcAft>
                <a:spcPts val="0"/>
              </a:spcAft>
              <a:buSzPts val="1400"/>
              <a:buChar char="•"/>
            </a:pPr>
            <a:r>
              <a:rPr lang="en-US" sz="1400">
                <a:latin typeface="Calibri"/>
                <a:ea typeface="Calibri"/>
                <a:cs typeface="Calibri"/>
                <a:sym typeface="Calibri"/>
              </a:rPr>
              <a:t>Course selection menu is too specific about unnecessary things</a:t>
            </a:r>
            <a:endParaRPr sz="1400">
              <a:latin typeface="Calibri"/>
              <a:ea typeface="Calibri"/>
              <a:cs typeface="Calibri"/>
              <a:sym typeface="Calibri"/>
            </a:endParaRPr>
          </a:p>
          <a:p>
            <a:pPr indent="-317500" lvl="0" marL="457200" rtl="0" algn="l">
              <a:lnSpc>
                <a:spcPct val="70000"/>
              </a:lnSpc>
              <a:spcBef>
                <a:spcPts val="0"/>
              </a:spcBef>
              <a:spcAft>
                <a:spcPts val="0"/>
              </a:spcAft>
              <a:buSzPts val="1400"/>
              <a:buChar char="•"/>
            </a:pPr>
            <a:r>
              <a:rPr lang="en-US" sz="1400">
                <a:latin typeface="Calibri"/>
                <a:ea typeface="Calibri"/>
                <a:cs typeface="Calibri"/>
                <a:sym typeface="Calibri"/>
              </a:rPr>
              <a:t>Unclear how to create and register for a new schedule</a:t>
            </a:r>
            <a:endParaRPr sz="1400">
              <a:latin typeface="Calibri"/>
              <a:ea typeface="Calibri"/>
              <a:cs typeface="Calibri"/>
              <a:sym typeface="Calibri"/>
            </a:endParaRPr>
          </a:p>
          <a:p>
            <a:pPr indent="-317500" lvl="0" marL="457200" rtl="0" algn="l">
              <a:lnSpc>
                <a:spcPct val="70000"/>
              </a:lnSpc>
              <a:spcBef>
                <a:spcPts val="0"/>
              </a:spcBef>
              <a:spcAft>
                <a:spcPts val="0"/>
              </a:spcAft>
              <a:buSzPts val="1400"/>
              <a:buChar char="•"/>
            </a:pPr>
            <a:r>
              <a:rPr lang="en-US" sz="1400">
                <a:latin typeface="Calibri"/>
                <a:ea typeface="Calibri"/>
                <a:cs typeface="Calibri"/>
                <a:sym typeface="Calibri"/>
              </a:rPr>
              <a:t>Individually clicking through each course to register is time consuming</a:t>
            </a:r>
            <a:endParaRPr sz="1800"/>
          </a:p>
        </p:txBody>
      </p:sp>
      <p:sp>
        <p:nvSpPr>
          <p:cNvPr id="133" name="Google Shape;133;g1073958388a_1_20"/>
          <p:cNvSpPr txBox="1"/>
          <p:nvPr>
            <p:ph idx="3" type="body"/>
          </p:nvPr>
        </p:nvSpPr>
        <p:spPr>
          <a:xfrm>
            <a:off x="4648200" y="1496736"/>
            <a:ext cx="3657600" cy="639900"/>
          </a:xfrm>
          <a:prstGeom prst="rect">
            <a:avLst/>
          </a:prstGeom>
        </p:spPr>
        <p:txBody>
          <a:bodyPr anchorCtr="0" anchor="b" bIns="45700" lIns="91425" spcFirstLastPara="1" rIns="91425" wrap="square" tIns="45700">
            <a:noAutofit/>
          </a:bodyPr>
          <a:lstStyle/>
          <a:p>
            <a:pPr indent="0" lvl="0" marL="0" rtl="0" algn="l">
              <a:lnSpc>
                <a:spcPct val="90000"/>
              </a:lnSpc>
              <a:spcBef>
                <a:spcPts val="1000"/>
              </a:spcBef>
              <a:spcAft>
                <a:spcPts val="0"/>
              </a:spcAft>
              <a:buNone/>
            </a:pPr>
            <a:r>
              <a:rPr lang="en-US" sz="2400">
                <a:solidFill>
                  <a:schemeClr val="dk1"/>
                </a:solidFill>
                <a:latin typeface="Calibri"/>
                <a:ea typeface="Calibri"/>
                <a:cs typeface="Calibri"/>
                <a:sym typeface="Calibri"/>
              </a:rPr>
              <a:t>Persona 2: Melissa</a:t>
            </a:r>
            <a:endParaRPr/>
          </a:p>
        </p:txBody>
      </p:sp>
      <p:sp>
        <p:nvSpPr>
          <p:cNvPr id="134" name="Google Shape;134;g1073958388a_1_20"/>
          <p:cNvSpPr txBox="1"/>
          <p:nvPr>
            <p:ph idx="4" type="body"/>
          </p:nvPr>
        </p:nvSpPr>
        <p:spPr>
          <a:xfrm>
            <a:off x="4746000" y="2216400"/>
            <a:ext cx="3657600" cy="3955800"/>
          </a:xfrm>
          <a:prstGeom prst="rect">
            <a:avLst/>
          </a:prstGeom>
        </p:spPr>
        <p:txBody>
          <a:bodyPr anchorCtr="0" anchor="t" bIns="45700" lIns="91425" spcFirstLastPara="1" rIns="91425" wrap="square" tIns="45700">
            <a:normAutofit fontScale="85000" lnSpcReduction="20000"/>
          </a:bodyPr>
          <a:lstStyle/>
          <a:p>
            <a:pPr indent="0" lvl="0" marL="0" rtl="0" algn="ctr">
              <a:lnSpc>
                <a:spcPct val="115000"/>
              </a:lnSpc>
              <a:spcBef>
                <a:spcPts val="0"/>
              </a:spcBef>
              <a:spcAft>
                <a:spcPts val="0"/>
              </a:spcAft>
              <a:buClr>
                <a:schemeClr val="dk1"/>
              </a:buClr>
              <a:buSzPct val="64705"/>
              <a:buFont typeface="Arial"/>
              <a:buNone/>
            </a:pPr>
            <a:r>
              <a:rPr lang="en-US" sz="1700" u="sng">
                <a:latin typeface="Calibri"/>
                <a:ea typeface="Calibri"/>
                <a:cs typeface="Calibri"/>
                <a:sym typeface="Calibri"/>
              </a:rPr>
              <a:t>Senior Majoring in Mechanical Engineering, Minoring in Business</a:t>
            </a:r>
            <a:endParaRPr sz="1700" u="sng">
              <a:latin typeface="Calibri"/>
              <a:ea typeface="Calibri"/>
              <a:cs typeface="Calibri"/>
              <a:sym typeface="Calibri"/>
            </a:endParaRPr>
          </a:p>
          <a:p>
            <a:pPr indent="0" lvl="0" marL="0" rtl="0" algn="l">
              <a:lnSpc>
                <a:spcPct val="115000"/>
              </a:lnSpc>
              <a:spcBef>
                <a:spcPts val="0"/>
              </a:spcBef>
              <a:spcAft>
                <a:spcPts val="0"/>
              </a:spcAft>
              <a:buClr>
                <a:schemeClr val="dk1"/>
              </a:buClr>
              <a:buSzPct val="64705"/>
              <a:buFont typeface="Arial"/>
              <a:buNone/>
            </a:pPr>
            <a:r>
              <a:rPr lang="en-US" sz="1700">
                <a:latin typeface="Calibri"/>
                <a:ea typeface="Calibri"/>
                <a:cs typeface="Calibri"/>
                <a:sym typeface="Calibri"/>
              </a:rPr>
              <a:t>Needs:</a:t>
            </a:r>
            <a:endParaRPr sz="1700">
              <a:latin typeface="Calibri"/>
              <a:ea typeface="Calibri"/>
              <a:cs typeface="Calibri"/>
              <a:sym typeface="Calibri"/>
            </a:endParaRPr>
          </a:p>
          <a:p>
            <a:pPr indent="-320357" lvl="0" marL="457200" rtl="0" algn="l">
              <a:lnSpc>
                <a:spcPct val="115000"/>
              </a:lnSpc>
              <a:spcBef>
                <a:spcPts val="0"/>
              </a:spcBef>
              <a:spcAft>
                <a:spcPts val="0"/>
              </a:spcAft>
              <a:buSzPct val="100000"/>
              <a:buFont typeface="Calibri"/>
              <a:buChar char="•"/>
            </a:pPr>
            <a:r>
              <a:rPr lang="en-US" sz="1700">
                <a:latin typeface="Calibri"/>
                <a:ea typeface="Calibri"/>
                <a:cs typeface="Calibri"/>
                <a:sym typeface="Calibri"/>
              </a:rPr>
              <a:t>Track academic progress to ensure she is meeting all the requirements to graduate </a:t>
            </a:r>
            <a:endParaRPr sz="1700">
              <a:latin typeface="Calibri"/>
              <a:ea typeface="Calibri"/>
              <a:cs typeface="Calibri"/>
              <a:sym typeface="Calibri"/>
            </a:endParaRPr>
          </a:p>
          <a:p>
            <a:pPr indent="-320357" lvl="0" marL="457200" rtl="0" algn="l">
              <a:lnSpc>
                <a:spcPct val="115000"/>
              </a:lnSpc>
              <a:spcBef>
                <a:spcPts val="0"/>
              </a:spcBef>
              <a:spcAft>
                <a:spcPts val="0"/>
              </a:spcAft>
              <a:buSzPct val="100000"/>
              <a:buFont typeface="Calibri"/>
              <a:buChar char="•"/>
            </a:pPr>
            <a:r>
              <a:rPr lang="en-US" sz="1700">
                <a:latin typeface="Calibri"/>
                <a:ea typeface="Calibri"/>
                <a:cs typeface="Calibri"/>
                <a:sym typeface="Calibri"/>
              </a:rPr>
              <a:t>Find and register for specific classes to fulfill major</a:t>
            </a:r>
            <a:endParaRPr sz="1700">
              <a:latin typeface="Calibri"/>
              <a:ea typeface="Calibri"/>
              <a:cs typeface="Calibri"/>
              <a:sym typeface="Calibri"/>
            </a:endParaRPr>
          </a:p>
          <a:p>
            <a:pPr indent="-320357" lvl="0" marL="457200" rtl="0" algn="l">
              <a:lnSpc>
                <a:spcPct val="115000"/>
              </a:lnSpc>
              <a:spcBef>
                <a:spcPts val="0"/>
              </a:spcBef>
              <a:spcAft>
                <a:spcPts val="0"/>
              </a:spcAft>
              <a:buSzPct val="100000"/>
              <a:buFont typeface="Calibri"/>
              <a:buChar char="•"/>
            </a:pPr>
            <a:r>
              <a:rPr lang="en-US" sz="1700">
                <a:latin typeface="Calibri"/>
                <a:ea typeface="Calibri"/>
                <a:cs typeface="Calibri"/>
                <a:sym typeface="Calibri"/>
              </a:rPr>
              <a:t>Easily find important status updates in the inbox</a:t>
            </a:r>
            <a:endParaRPr sz="1700">
              <a:latin typeface="Calibri"/>
              <a:ea typeface="Calibri"/>
              <a:cs typeface="Calibri"/>
              <a:sym typeface="Calibri"/>
            </a:endParaRPr>
          </a:p>
          <a:p>
            <a:pPr indent="0" lvl="0" marL="0" rtl="0" algn="l">
              <a:lnSpc>
                <a:spcPct val="115000"/>
              </a:lnSpc>
              <a:spcBef>
                <a:spcPts val="0"/>
              </a:spcBef>
              <a:spcAft>
                <a:spcPts val="0"/>
              </a:spcAft>
              <a:buNone/>
            </a:pPr>
            <a:r>
              <a:t/>
            </a:r>
            <a:endParaRPr sz="1700">
              <a:latin typeface="Calibri"/>
              <a:ea typeface="Calibri"/>
              <a:cs typeface="Calibri"/>
              <a:sym typeface="Calibri"/>
            </a:endParaRPr>
          </a:p>
          <a:p>
            <a:pPr indent="0" lvl="0" marL="0" rtl="0" algn="l">
              <a:lnSpc>
                <a:spcPct val="115000"/>
              </a:lnSpc>
              <a:spcBef>
                <a:spcPts val="0"/>
              </a:spcBef>
              <a:spcAft>
                <a:spcPts val="0"/>
              </a:spcAft>
              <a:buClr>
                <a:schemeClr val="dk1"/>
              </a:buClr>
              <a:buSzPct val="64705"/>
              <a:buFont typeface="Arial"/>
              <a:buNone/>
            </a:pPr>
            <a:r>
              <a:rPr lang="en-US" sz="1700">
                <a:latin typeface="Calibri"/>
                <a:ea typeface="Calibri"/>
                <a:cs typeface="Calibri"/>
                <a:sym typeface="Calibri"/>
              </a:rPr>
              <a:t>Frustrations:</a:t>
            </a:r>
            <a:endParaRPr sz="1700">
              <a:latin typeface="Calibri"/>
              <a:ea typeface="Calibri"/>
              <a:cs typeface="Calibri"/>
              <a:sym typeface="Calibri"/>
            </a:endParaRPr>
          </a:p>
          <a:p>
            <a:pPr indent="-320357" lvl="0" marL="457200" rtl="0" algn="l">
              <a:lnSpc>
                <a:spcPct val="115000"/>
              </a:lnSpc>
              <a:spcBef>
                <a:spcPts val="0"/>
              </a:spcBef>
              <a:spcAft>
                <a:spcPts val="0"/>
              </a:spcAft>
              <a:buSzPct val="100000"/>
              <a:buFont typeface="Calibri"/>
              <a:buChar char="•"/>
            </a:pPr>
            <a:r>
              <a:rPr lang="en-US" sz="1700">
                <a:latin typeface="Calibri"/>
                <a:ea typeface="Calibri"/>
                <a:cs typeface="Calibri"/>
                <a:sym typeface="Calibri"/>
              </a:rPr>
              <a:t>Difficult website navigation and unnecessary filters / buttons</a:t>
            </a:r>
            <a:endParaRPr sz="1700">
              <a:latin typeface="Calibri"/>
              <a:ea typeface="Calibri"/>
              <a:cs typeface="Calibri"/>
              <a:sym typeface="Calibri"/>
            </a:endParaRPr>
          </a:p>
          <a:p>
            <a:pPr indent="-320357" lvl="0" marL="457200" rtl="0" algn="l">
              <a:lnSpc>
                <a:spcPct val="115000"/>
              </a:lnSpc>
              <a:spcBef>
                <a:spcPts val="0"/>
              </a:spcBef>
              <a:spcAft>
                <a:spcPts val="0"/>
              </a:spcAft>
              <a:buSzPct val="100000"/>
              <a:buFont typeface="Calibri"/>
              <a:buChar char="•"/>
            </a:pPr>
            <a:r>
              <a:rPr lang="en-US" sz="1700">
                <a:latin typeface="Calibri"/>
                <a:ea typeface="Calibri"/>
                <a:cs typeface="Calibri"/>
                <a:sym typeface="Calibri"/>
              </a:rPr>
              <a:t>Poor academic progress tracking</a:t>
            </a:r>
            <a:endParaRPr sz="1700">
              <a:latin typeface="Calibri"/>
              <a:ea typeface="Calibri"/>
              <a:cs typeface="Calibri"/>
              <a:sym typeface="Calibri"/>
            </a:endParaRPr>
          </a:p>
          <a:p>
            <a:pPr indent="-320357" lvl="0" marL="457200" rtl="0" algn="l">
              <a:lnSpc>
                <a:spcPct val="115000"/>
              </a:lnSpc>
              <a:spcBef>
                <a:spcPts val="0"/>
              </a:spcBef>
              <a:spcAft>
                <a:spcPts val="0"/>
              </a:spcAft>
              <a:buSzPct val="100000"/>
              <a:buFont typeface="Calibri"/>
              <a:buChar char="•"/>
            </a:pPr>
            <a:r>
              <a:rPr lang="en-US" sz="1700">
                <a:latin typeface="Calibri"/>
                <a:ea typeface="Calibri"/>
                <a:cs typeface="Calibri"/>
                <a:sym typeface="Calibri"/>
              </a:rPr>
              <a:t>Having messages show up on homepage feels like a lack of privacy</a:t>
            </a:r>
            <a:endParaRPr b="1"/>
          </a:p>
        </p:txBody>
      </p:sp>
      <p:pic>
        <p:nvPicPr>
          <p:cNvPr id="135" name="Google Shape;135;g1073958388a_1_20"/>
          <p:cNvPicPr preferRelativeResize="0"/>
          <p:nvPr/>
        </p:nvPicPr>
        <p:blipFill>
          <a:blip r:embed="rId3">
            <a:alphaModFix/>
          </a:blip>
          <a:stretch>
            <a:fillRect/>
          </a:stretch>
        </p:blipFill>
        <p:spPr>
          <a:xfrm>
            <a:off x="75725" y="2821798"/>
            <a:ext cx="990600" cy="2563893"/>
          </a:xfrm>
          <a:prstGeom prst="rect">
            <a:avLst/>
          </a:prstGeom>
          <a:noFill/>
          <a:ln>
            <a:noFill/>
          </a:ln>
        </p:spPr>
      </p:pic>
      <p:pic>
        <p:nvPicPr>
          <p:cNvPr id="136" name="Google Shape;136;g1073958388a_1_20"/>
          <p:cNvPicPr preferRelativeResize="0"/>
          <p:nvPr/>
        </p:nvPicPr>
        <p:blipFill>
          <a:blip r:embed="rId4">
            <a:alphaModFix/>
          </a:blip>
          <a:stretch>
            <a:fillRect/>
          </a:stretch>
        </p:blipFill>
        <p:spPr>
          <a:xfrm>
            <a:off x="8254250" y="3021800"/>
            <a:ext cx="865100" cy="2271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1073958388a_1_27"/>
          <p:cNvSpPr txBox="1"/>
          <p:nvPr>
            <p:ph type="title"/>
          </p:nvPr>
        </p:nvSpPr>
        <p:spPr>
          <a:xfrm>
            <a:off x="507700" y="188700"/>
            <a:ext cx="8229600" cy="9543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t>User Research: Journey and Empathy Maps for Course Registration</a:t>
            </a:r>
            <a:endParaRPr sz="2800"/>
          </a:p>
        </p:txBody>
      </p:sp>
      <p:sp>
        <p:nvSpPr>
          <p:cNvPr id="143" name="Google Shape;143;g1073958388a_1_27"/>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44" name="Google Shape;144;g1073958388a_1_27"/>
          <p:cNvPicPr preferRelativeResize="0"/>
          <p:nvPr/>
        </p:nvPicPr>
        <p:blipFill>
          <a:blip r:embed="rId3">
            <a:alphaModFix/>
          </a:blip>
          <a:stretch>
            <a:fillRect/>
          </a:stretch>
        </p:blipFill>
        <p:spPr>
          <a:xfrm>
            <a:off x="0" y="1524000"/>
            <a:ext cx="9144002" cy="475466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1073958388a_1_34"/>
          <p:cNvSpPr txBox="1"/>
          <p:nvPr>
            <p:ph type="title"/>
          </p:nvPr>
        </p:nvSpPr>
        <p:spPr>
          <a:xfrm>
            <a:off x="457200" y="188700"/>
            <a:ext cx="8229600" cy="954300"/>
          </a:xfrm>
          <a:prstGeom prst="rect">
            <a:avLst/>
          </a:prstGeom>
        </p:spPr>
        <p:txBody>
          <a:bodyPr anchorCtr="0" anchor="b" bIns="45700" lIns="91425" spcFirstLastPara="1" rIns="91425" wrap="square" tIns="45700">
            <a:spAutoFit/>
          </a:bodyPr>
          <a:lstStyle/>
          <a:p>
            <a:pPr indent="0" lvl="0" marL="0" rtl="0" algn="ctr">
              <a:spcBef>
                <a:spcPts val="0"/>
              </a:spcBef>
              <a:spcAft>
                <a:spcPts val="0"/>
              </a:spcAft>
              <a:buNone/>
            </a:pPr>
            <a:r>
              <a:rPr lang="en-US" sz="2800"/>
              <a:t>User Research: Journey and Empathy Maps for Academic Progress Tracking</a:t>
            </a:r>
            <a:endParaRPr sz="2800"/>
          </a:p>
        </p:txBody>
      </p:sp>
      <p:sp>
        <p:nvSpPr>
          <p:cNvPr id="151" name="Google Shape;151;g1073958388a_1_34"/>
          <p:cNvSpPr txBox="1"/>
          <p:nvPr>
            <p:ph idx="12" type="sldNum"/>
          </p:nvPr>
        </p:nvSpPr>
        <p:spPr>
          <a:xfrm>
            <a:off x="1" y="6387664"/>
            <a:ext cx="457200" cy="39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52" name="Google Shape;152;g1073958388a_1_34"/>
          <p:cNvPicPr preferRelativeResize="0"/>
          <p:nvPr/>
        </p:nvPicPr>
        <p:blipFill>
          <a:blip r:embed="rId3">
            <a:alphaModFix/>
          </a:blip>
          <a:stretch>
            <a:fillRect/>
          </a:stretch>
        </p:blipFill>
        <p:spPr>
          <a:xfrm>
            <a:off x="180925" y="1399425"/>
            <a:ext cx="8782148" cy="505461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PI-White">
  <a:themeElements>
    <a:clrScheme name="Custom 56">
      <a:dk1>
        <a:srgbClr val="000000"/>
      </a:dk1>
      <a:lt1>
        <a:srgbClr val="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2016-10-10T17:55:03Z</dcterms:created>
  <dc:creator>Choi, Yejee</dc:creator>
</cp:coreProperties>
</file>